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88" r:id="rId2"/>
    <p:sldId id="414" r:id="rId3"/>
    <p:sldId id="347" r:id="rId4"/>
    <p:sldId id="409" r:id="rId5"/>
    <p:sldId id="412" r:id="rId6"/>
    <p:sldId id="395" r:id="rId7"/>
    <p:sldId id="396" r:id="rId8"/>
    <p:sldId id="384" r:id="rId9"/>
    <p:sldId id="398" r:id="rId10"/>
    <p:sldId id="399" r:id="rId11"/>
    <p:sldId id="400" r:id="rId12"/>
    <p:sldId id="401" r:id="rId13"/>
    <p:sldId id="402" r:id="rId14"/>
    <p:sldId id="403" r:id="rId15"/>
    <p:sldId id="404" r:id="rId16"/>
    <p:sldId id="405" r:id="rId17"/>
    <p:sldId id="415" r:id="rId18"/>
    <p:sldId id="416" r:id="rId19"/>
    <p:sldId id="417" r:id="rId20"/>
    <p:sldId id="418" r:id="rId21"/>
    <p:sldId id="419" r:id="rId22"/>
    <p:sldId id="407" r:id="rId23"/>
    <p:sldId id="408" r:id="rId24"/>
    <p:sldId id="42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18F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87F4F-E946-4016-9849-4D30DEA1F5B6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C27DE-2A12-4AA8-8003-8570F28EE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4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9C27DE-2A12-4AA8-8003-8570F28EEF8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84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A316E8B0-F3B8-4D01-A575-825E6E755877}" type="slidenum">
              <a:rPr lang="en-US" smtClean="0">
                <a:latin typeface="Arial" charset="0"/>
              </a:rPr>
              <a:pPr eaLnBrk="1" hangingPunct="1"/>
              <a:t>24</a:t>
            </a:fld>
            <a:endParaRPr lang="en-US" smtClean="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89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2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69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261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8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7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261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349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620000" cy="2133600"/>
          </a:xfrm>
          <a:solidFill>
            <a:srgbClr val="2818FA"/>
          </a:solidFill>
        </p:spPr>
        <p:txBody>
          <a:bodyPr>
            <a:normAutofit/>
          </a:bodyPr>
          <a:lstStyle/>
          <a:p>
            <a:pPr marL="75565">
              <a:lnSpc>
                <a:spcPct val="15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b="1" dirty="0" smtClean="0">
                <a:solidFill>
                  <a:srgbClr val="FFFF00"/>
                </a:solidFill>
                <a:latin typeface="Arial Black"/>
                <a:ea typeface="Gungsuh"/>
              </a:rPr>
              <a:t>ACID BASE BALANCE</a:t>
            </a:r>
            <a:br>
              <a:rPr lang="en-GB" b="1" dirty="0" smtClean="0">
                <a:solidFill>
                  <a:srgbClr val="FFFF00"/>
                </a:solidFill>
                <a:latin typeface="Arial Black"/>
                <a:ea typeface="Gungsuh"/>
              </a:rPr>
            </a:br>
            <a:r>
              <a:rPr lang="en-GB" b="1" dirty="0" smtClean="0">
                <a:solidFill>
                  <a:srgbClr val="FFFF00"/>
                </a:solidFill>
                <a:latin typeface="Arial Black"/>
                <a:ea typeface="Gungsuh"/>
              </a:rPr>
              <a:t>=REGULATION OF pH</a:t>
            </a:r>
            <a:endParaRPr lang="en-US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548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92837"/>
            <a:ext cx="8610600" cy="658642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b="1" u="heavy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2. Phosphate system:</a:t>
            </a:r>
            <a:r>
              <a:rPr lang="en-US" sz="3200" b="1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 (H</a:t>
            </a:r>
            <a:r>
              <a:rPr lang="en-US" sz="3200" b="1" baseline="-25000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2</a:t>
            </a:r>
            <a:r>
              <a:rPr lang="en-US" sz="3200" b="1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PO</a:t>
            </a:r>
            <a:r>
              <a:rPr lang="en-US" sz="3200" b="1" baseline="-25000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4</a:t>
            </a:r>
            <a:r>
              <a:rPr lang="en-US" sz="3200" b="1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 and HPO</a:t>
            </a:r>
            <a:r>
              <a:rPr lang="en-US" sz="3200" b="1" baseline="-25000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4</a:t>
            </a:r>
            <a:r>
              <a:rPr lang="en-US" sz="3200" b="1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)</a:t>
            </a:r>
            <a:r>
              <a:rPr lang="en-US" sz="3200" dirty="0">
                <a:solidFill>
                  <a:srgbClr val="FFFF00"/>
                </a:solidFill>
                <a:latin typeface="Cambria"/>
                <a:ea typeface="SimSun"/>
                <a:cs typeface="+mn-cs"/>
              </a:rPr>
              <a:t> </a:t>
            </a:r>
            <a:endParaRPr lang="en-US" sz="3200" dirty="0">
              <a:solidFill>
                <a:srgbClr val="FFFF00"/>
              </a:solidFill>
              <a:latin typeface="Times New Roman"/>
              <a:ea typeface="SimSun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304800" y="1153625"/>
            <a:ext cx="8610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Low">
              <a:spcAft>
                <a:spcPts val="600"/>
              </a:spcAft>
              <a:buFont typeface="Times New Roman"/>
              <a:buChar char="-"/>
            </a:pPr>
            <a:r>
              <a:rPr lang="en-US" sz="2800" dirty="0" smtClean="0">
                <a:solidFill>
                  <a:srgbClr val="000000"/>
                </a:solidFill>
                <a:latin typeface="Cambria"/>
                <a:ea typeface="SimSun"/>
              </a:rPr>
              <a:t>Its concentration is low.</a:t>
            </a:r>
            <a:endParaRPr lang="en-US" sz="2800" dirty="0" smtClean="0">
              <a:latin typeface="Times New Roman"/>
              <a:ea typeface="SimSun"/>
            </a:endParaRPr>
          </a:p>
          <a:p>
            <a:pPr marL="342900" lvl="0" indent="-342900" algn="justLow">
              <a:spcAft>
                <a:spcPts val="600"/>
              </a:spcAft>
              <a:buFont typeface="Times New Roman"/>
              <a:buChar char="-"/>
            </a:pPr>
            <a:r>
              <a:rPr lang="en-US" sz="2800" dirty="0" smtClean="0">
                <a:latin typeface="Cambria"/>
                <a:ea typeface="SimSun"/>
              </a:rPr>
              <a:t>So</a:t>
            </a:r>
            <a:r>
              <a:rPr lang="en-US" sz="2800" dirty="0">
                <a:latin typeface="Cambria"/>
                <a:ea typeface="SimSun"/>
              </a:rPr>
              <a:t>, its importance is less than bicarbonate. </a:t>
            </a:r>
            <a:endParaRPr lang="en-US" sz="2800" dirty="0">
              <a:latin typeface="Times New Roman"/>
              <a:ea typeface="SimSun"/>
            </a:endParaRPr>
          </a:p>
          <a:p>
            <a:pPr marL="342900" lvl="0" indent="-342900" algn="justLow">
              <a:spcAft>
                <a:spcPts val="600"/>
              </a:spcAft>
              <a:buFont typeface="Times New Roman"/>
              <a:buChar char="-"/>
            </a:pPr>
            <a:r>
              <a:rPr lang="en-US" sz="2800" dirty="0">
                <a:solidFill>
                  <a:srgbClr val="000000"/>
                </a:solidFill>
                <a:latin typeface="Cambria"/>
                <a:ea typeface="SimSun"/>
              </a:rPr>
              <a:t>It is important in 2 sites:</a:t>
            </a:r>
            <a:endParaRPr lang="en-US" sz="2800" dirty="0">
              <a:latin typeface="Times New Roman"/>
              <a:ea typeface="SimSun"/>
            </a:endParaRPr>
          </a:p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latin typeface="Cambria"/>
                <a:ea typeface="SimSun"/>
              </a:rPr>
              <a:t> 1-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SimSun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Cambria"/>
                <a:ea typeface="SimSun"/>
              </a:rPr>
              <a:t>In renal tubular fluid 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SimSun"/>
              </a:rPr>
              <a:t>(as </a:t>
            </a:r>
            <a:r>
              <a:rPr lang="en-US" sz="2800" dirty="0">
                <a:latin typeface="Cambria"/>
                <a:ea typeface="SimSun"/>
              </a:rPr>
              <a:t>its concentration is increased by H</a:t>
            </a:r>
            <a:r>
              <a:rPr lang="en-US" sz="2800" baseline="-25000" dirty="0">
                <a:latin typeface="Cambria"/>
                <a:ea typeface="SimSun"/>
              </a:rPr>
              <a:t>2</a:t>
            </a:r>
            <a:r>
              <a:rPr lang="en-US" sz="2800" dirty="0">
                <a:latin typeface="Cambria"/>
                <a:ea typeface="SimSun"/>
              </a:rPr>
              <a:t>O reabsorption and 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SimSun"/>
              </a:rPr>
              <a:t>tubular fluid</a:t>
            </a:r>
            <a:r>
              <a:rPr lang="en-US" sz="2800" b="1" dirty="0">
                <a:solidFill>
                  <a:srgbClr val="000000"/>
                </a:solidFill>
                <a:latin typeface="Cambria"/>
                <a:ea typeface="SimSun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SimSun"/>
              </a:rPr>
              <a:t>is more acidic </a:t>
            </a:r>
            <a:r>
              <a:rPr lang="en-US" sz="2800" dirty="0" smtClean="0">
                <a:solidFill>
                  <a:srgbClr val="000000"/>
                </a:solidFill>
                <a:latin typeface="Cambria"/>
                <a:ea typeface="SimSun"/>
              </a:rPr>
              <a:t>). </a:t>
            </a:r>
            <a:endParaRPr lang="en-US" sz="2800" dirty="0">
              <a:latin typeface="Times New Roman"/>
              <a:ea typeface="SimSun"/>
            </a:endParaRPr>
          </a:p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latin typeface="Cambria"/>
                <a:ea typeface="SimSun"/>
              </a:rPr>
              <a:t> 2- In ICF 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SimSun"/>
              </a:rPr>
              <a:t>(as </a:t>
            </a:r>
            <a:r>
              <a:rPr lang="en-US" sz="2800" dirty="0">
                <a:latin typeface="Cambria"/>
                <a:ea typeface="SimSun"/>
              </a:rPr>
              <a:t>its concentration is increased in </a:t>
            </a:r>
            <a:r>
              <a:rPr lang="en-US" sz="2400" dirty="0">
                <a:latin typeface="Cambria"/>
                <a:ea typeface="SimSun"/>
              </a:rPr>
              <a:t>ICF ˃ ECF &amp; intracellular pH is 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more acidic).</a:t>
            </a:r>
            <a:endParaRPr lang="en-US" sz="2000" dirty="0"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1142908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82568"/>
            <a:ext cx="7924800" cy="743152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b="1" u="heavy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3. Protein Buffer </a:t>
            </a:r>
            <a:r>
              <a:rPr lang="en-US" sz="3200" b="1" u="heavy" dirty="0" smtClean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System</a:t>
            </a:r>
            <a:endParaRPr lang="en-US" sz="3200" dirty="0">
              <a:solidFill>
                <a:srgbClr val="FFFF00"/>
              </a:solidFill>
              <a:latin typeface="Times New Roman"/>
              <a:ea typeface="SimSun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323193" y="609600"/>
            <a:ext cx="8610600" cy="6592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u="heavy" dirty="0" smtClean="0">
                <a:latin typeface="Bookman Old Style"/>
                <a:ea typeface="SimSun"/>
              </a:rPr>
              <a:t>a- </a:t>
            </a:r>
            <a:r>
              <a:rPr lang="en-US" sz="2400" b="1" u="heavy" dirty="0">
                <a:latin typeface="Bookman Old Style"/>
                <a:ea typeface="SimSun"/>
              </a:rPr>
              <a:t>Plasma protein:</a:t>
            </a:r>
            <a:r>
              <a:rPr lang="en-US" sz="2400" u="heavy" dirty="0">
                <a:latin typeface="Bookman Old Style"/>
                <a:ea typeface="SimSun"/>
              </a:rPr>
              <a:t> </a:t>
            </a:r>
            <a:endParaRPr lang="en-US" sz="2400" dirty="0"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en-US" sz="2400" dirty="0">
                <a:latin typeface="Times New Roman"/>
                <a:ea typeface="SimSun"/>
              </a:rPr>
              <a:t>High concentration </a:t>
            </a:r>
            <a:r>
              <a:rPr lang="en-US" sz="2400" b="1" dirty="0">
                <a:latin typeface="Times New Roman"/>
                <a:ea typeface="SimSun"/>
              </a:rPr>
              <a:t>(7.4 gm %).</a:t>
            </a:r>
            <a:endParaRPr lang="en-US" sz="2400" dirty="0"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en-US" sz="2400" dirty="0">
                <a:latin typeface="Cambria"/>
                <a:ea typeface="SimSun"/>
              </a:rPr>
              <a:t>Act as </a:t>
            </a:r>
            <a:r>
              <a:rPr lang="en-US" sz="2400" b="1" i="1" dirty="0">
                <a:latin typeface="Cambria"/>
                <a:ea typeface="SimSun"/>
              </a:rPr>
              <a:t>weak acids</a:t>
            </a:r>
            <a:r>
              <a:rPr lang="en-US" sz="2400" dirty="0">
                <a:latin typeface="Cambria"/>
                <a:ea typeface="SimSun"/>
              </a:rPr>
              <a:t> </a:t>
            </a:r>
            <a:r>
              <a:rPr lang="en-US" sz="2400" b="1" dirty="0">
                <a:latin typeface="Cambria"/>
                <a:ea typeface="SimSun"/>
              </a:rPr>
              <a:t>(negatively charged) </a:t>
            </a:r>
            <a:r>
              <a:rPr lang="en-US" sz="2400" dirty="0">
                <a:latin typeface="Cambria"/>
                <a:ea typeface="SimSun"/>
              </a:rPr>
              <a:t>as blood is slightly alkaline. </a:t>
            </a:r>
            <a:r>
              <a:rPr lang="en-US" sz="2400" dirty="0" smtClean="0">
                <a:latin typeface="Times New Roman"/>
                <a:ea typeface="SimSun"/>
              </a:rPr>
              <a:t> </a:t>
            </a:r>
            <a:endParaRPr lang="en-US" sz="2400" dirty="0">
              <a:latin typeface="Times New Roman"/>
              <a:ea typeface="SimSun"/>
            </a:endParaRPr>
          </a:p>
          <a:p>
            <a:pPr algn="just">
              <a:lnSpc>
                <a:spcPct val="150000"/>
              </a:lnSpc>
            </a:pPr>
            <a:r>
              <a:rPr lang="en-US" sz="2400" b="1" u="heavy" dirty="0">
                <a:latin typeface="Bookman Old Style"/>
                <a:ea typeface="SimSun"/>
              </a:rPr>
              <a:t>b- Hemoglobin:</a:t>
            </a:r>
            <a:r>
              <a:rPr lang="en-US" sz="2400" dirty="0">
                <a:latin typeface="Cambria"/>
                <a:ea typeface="SimSun"/>
              </a:rPr>
              <a:t>  </a:t>
            </a:r>
            <a:endParaRPr lang="en-US" sz="2400" dirty="0"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en-US" sz="2400" b="1" dirty="0">
                <a:latin typeface="Cambria"/>
                <a:ea typeface="SimSun"/>
              </a:rPr>
              <a:t>Most important buffer </a:t>
            </a:r>
            <a:r>
              <a:rPr lang="en-US" sz="2400" dirty="0">
                <a:latin typeface="Cambria"/>
                <a:ea typeface="SimSun"/>
              </a:rPr>
              <a:t>due to its high concentration </a:t>
            </a:r>
            <a:r>
              <a:rPr lang="en-US" sz="2400" b="1" dirty="0">
                <a:latin typeface="Cambria"/>
                <a:ea typeface="SimSun"/>
              </a:rPr>
              <a:t>(15 gm %). </a:t>
            </a:r>
            <a:endParaRPr lang="en-US" sz="2400" dirty="0"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en-US" sz="2400" b="1" dirty="0">
                <a:latin typeface="Cambria"/>
                <a:ea typeface="SimSun"/>
              </a:rPr>
              <a:t>Reduced </a:t>
            </a:r>
            <a:r>
              <a:rPr lang="en-US" sz="2400" b="1" dirty="0" err="1">
                <a:latin typeface="Cambria"/>
                <a:ea typeface="SimSun"/>
              </a:rPr>
              <a:t>Hb</a:t>
            </a:r>
            <a:r>
              <a:rPr lang="en-US" sz="2400" dirty="0">
                <a:latin typeface="Cambria"/>
                <a:ea typeface="SimSun"/>
              </a:rPr>
              <a:t> is a weaker acid </a:t>
            </a:r>
            <a:r>
              <a:rPr lang="en-US" sz="2400" b="1" i="1" dirty="0">
                <a:latin typeface="Cambria"/>
                <a:ea typeface="SimSun"/>
              </a:rPr>
              <a:t>(= a better buffer)</a:t>
            </a:r>
            <a:r>
              <a:rPr lang="en-US" sz="2400" dirty="0">
                <a:latin typeface="Cambria"/>
                <a:ea typeface="SimSun"/>
              </a:rPr>
              <a:t> than oxy </a:t>
            </a:r>
            <a:r>
              <a:rPr lang="en-US" sz="2400" dirty="0" err="1">
                <a:latin typeface="Cambria"/>
                <a:ea typeface="SimSun"/>
              </a:rPr>
              <a:t>Hb</a:t>
            </a:r>
            <a:r>
              <a:rPr lang="en-US" sz="2400" dirty="0">
                <a:latin typeface="Cambria"/>
                <a:ea typeface="SimSun"/>
              </a:rPr>
              <a:t>. </a:t>
            </a:r>
            <a:endParaRPr lang="en-US" sz="2400" dirty="0"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en-US" sz="2400" dirty="0" err="1" smtClean="0">
                <a:latin typeface="Cambria"/>
                <a:ea typeface="SimSun"/>
                <a:cs typeface="Times New Roman"/>
              </a:rPr>
              <a:t>Hb</a:t>
            </a:r>
            <a:r>
              <a:rPr lang="en-US" sz="2400" dirty="0" smtClean="0">
                <a:latin typeface="Cambria"/>
                <a:ea typeface="SimSun"/>
                <a:cs typeface="Times New Roman"/>
              </a:rPr>
              <a:t> </a:t>
            </a:r>
            <a:r>
              <a:rPr lang="en-US" sz="2400" dirty="0">
                <a:latin typeface="Cambria"/>
                <a:ea typeface="SimSun"/>
                <a:cs typeface="Times New Roman"/>
              </a:rPr>
              <a:t>plays a role in transport of </a:t>
            </a:r>
            <a:r>
              <a:rPr lang="en-US" sz="2400" b="1" dirty="0">
                <a:latin typeface="Cambria"/>
                <a:ea typeface="SimSun"/>
                <a:cs typeface="Times New Roman"/>
              </a:rPr>
              <a:t>CO</a:t>
            </a:r>
            <a:r>
              <a:rPr lang="en-US" sz="2400" b="1" baseline="-25000" dirty="0">
                <a:latin typeface="Cambria"/>
                <a:ea typeface="SimSun"/>
                <a:cs typeface="Times New Roman"/>
              </a:rPr>
              <a:t>2</a:t>
            </a:r>
            <a:r>
              <a:rPr lang="en-US" sz="2400" dirty="0">
                <a:latin typeface="Cambria"/>
                <a:ea typeface="SimSun"/>
                <a:cs typeface="Times New Roman"/>
              </a:rPr>
              <a:t> </a:t>
            </a:r>
            <a:endParaRPr lang="en-US" sz="2400" dirty="0" smtClean="0">
              <a:latin typeface="Cambria"/>
              <a:ea typeface="SimSun"/>
              <a:cs typeface="Times New Roman"/>
            </a:endParaRPr>
          </a:p>
          <a:p>
            <a:pPr algn="just">
              <a:lnSpc>
                <a:spcPct val="150000"/>
              </a:lnSpc>
            </a:pPr>
            <a:r>
              <a:rPr lang="en-US" sz="2400" b="1" u="heavy" dirty="0" smtClean="0">
                <a:latin typeface="Bookman Old Style"/>
                <a:ea typeface="SimSun"/>
              </a:rPr>
              <a:t>c- </a:t>
            </a:r>
            <a:r>
              <a:rPr lang="en-US" sz="2400" b="1" u="heavy" dirty="0">
                <a:latin typeface="Bookman Old Style"/>
                <a:ea typeface="SimSun"/>
              </a:rPr>
              <a:t>Intracellular protein: </a:t>
            </a:r>
            <a:endParaRPr lang="en-US" sz="2400" dirty="0">
              <a:latin typeface="Times New Roman"/>
              <a:ea typeface="SimSun"/>
            </a:endParaRPr>
          </a:p>
          <a:p>
            <a:pPr marL="457200" algn="just">
              <a:lnSpc>
                <a:spcPct val="150000"/>
              </a:lnSpc>
            </a:pPr>
            <a:r>
              <a:rPr lang="en-US" sz="2400" dirty="0">
                <a:latin typeface="Cambria"/>
                <a:ea typeface="SimSun"/>
              </a:rPr>
              <a:t>Most </a:t>
            </a:r>
            <a:r>
              <a:rPr lang="en-US" sz="2400" b="1" dirty="0">
                <a:latin typeface="Cambria"/>
                <a:ea typeface="SimSun"/>
              </a:rPr>
              <a:t>plentiful</a:t>
            </a:r>
            <a:r>
              <a:rPr lang="en-US" sz="2400" dirty="0">
                <a:latin typeface="Cambria"/>
                <a:ea typeface="SimSun"/>
              </a:rPr>
              <a:t> buffer </a:t>
            </a:r>
            <a:r>
              <a:rPr lang="en-US" sz="2400" dirty="0">
                <a:latin typeface="Cambria"/>
                <a:ea typeface="SimSun"/>
                <a:sym typeface="Wingdings"/>
              </a:rPr>
              <a:t></a:t>
            </a:r>
            <a:r>
              <a:rPr lang="en-US" sz="2400" dirty="0">
                <a:latin typeface="Cambria"/>
                <a:ea typeface="SimSun"/>
              </a:rPr>
              <a:t> regulation of </a:t>
            </a:r>
            <a:r>
              <a:rPr lang="en-US" sz="2400" b="1" dirty="0">
                <a:latin typeface="Cambria"/>
                <a:ea typeface="SimSun"/>
              </a:rPr>
              <a:t>Intracellular </a:t>
            </a:r>
            <a:r>
              <a:rPr lang="en-US" sz="2400" b="1" dirty="0" err="1">
                <a:latin typeface="Cambria"/>
                <a:ea typeface="SimSun"/>
              </a:rPr>
              <a:t>pH.</a:t>
            </a:r>
            <a:endParaRPr lang="en-US" sz="2400" dirty="0"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endParaRPr lang="en-US" sz="2000" dirty="0"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547119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66093" y="152400"/>
            <a:ext cx="7924800" cy="837217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GB" sz="3600" u="heavy" dirty="0">
                <a:solidFill>
                  <a:srgbClr val="FFFF00"/>
                </a:solidFill>
                <a:latin typeface="Arial Black"/>
                <a:ea typeface="Gungsuh"/>
                <a:cs typeface="Times New Roman"/>
              </a:rPr>
              <a:t>[</a:t>
            </a: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  <a:cs typeface="Times New Roman"/>
              </a:rPr>
              <a:t>B] Respiratory regulation of pH</a:t>
            </a:r>
            <a:endParaRPr lang="en-US" sz="3200" dirty="0">
              <a:solidFill>
                <a:srgbClr val="FFFF00"/>
              </a:solidFill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323193" y="838200"/>
            <a:ext cx="861060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en-US" sz="2200" b="1" dirty="0">
                <a:latin typeface="Cambria"/>
                <a:ea typeface="SimSun"/>
              </a:rPr>
              <a:t>Indirect</a:t>
            </a:r>
            <a:r>
              <a:rPr lang="en-US" sz="2200" dirty="0">
                <a:latin typeface="Cambria"/>
                <a:ea typeface="SimSun"/>
              </a:rPr>
              <a:t> control of pH </a:t>
            </a:r>
            <a:r>
              <a:rPr lang="en-US" sz="2200" dirty="0">
                <a:latin typeface="Times New Roman"/>
                <a:ea typeface="SimSun"/>
              </a:rPr>
              <a:t>of body fluids </a:t>
            </a:r>
            <a:r>
              <a:rPr lang="en-US" sz="2200" dirty="0">
                <a:latin typeface="Cambria"/>
                <a:ea typeface="SimSun"/>
              </a:rPr>
              <a:t>by controlling arterial </a:t>
            </a:r>
            <a:r>
              <a:rPr lang="en-US" sz="2200" b="1" dirty="0">
                <a:latin typeface="Cambria"/>
                <a:ea typeface="SimSun"/>
              </a:rPr>
              <a:t>PCO</a:t>
            </a:r>
            <a:r>
              <a:rPr lang="en-US" sz="2200" b="1" baseline="-25000" dirty="0">
                <a:latin typeface="Cambria"/>
                <a:ea typeface="SimSun"/>
              </a:rPr>
              <a:t>2</a:t>
            </a:r>
            <a:r>
              <a:rPr lang="en-US" sz="2200" dirty="0">
                <a:latin typeface="Cambria"/>
                <a:ea typeface="SimSun"/>
              </a:rPr>
              <a:t> </a:t>
            </a:r>
            <a:r>
              <a:rPr lang="en-US" sz="2200" dirty="0">
                <a:latin typeface="Times New Roman"/>
                <a:ea typeface="SimSun"/>
              </a:rPr>
              <a:t>which is the main source of H</a:t>
            </a:r>
            <a:r>
              <a:rPr lang="en-US" sz="2200" baseline="30000" dirty="0">
                <a:latin typeface="Times New Roman"/>
                <a:ea typeface="SimSun"/>
              </a:rPr>
              <a:t>+</a:t>
            </a:r>
            <a:r>
              <a:rPr lang="en-US" sz="2200" dirty="0">
                <a:latin typeface="Times New Roman"/>
                <a:ea typeface="SimSun"/>
              </a:rPr>
              <a:t> ions. </a:t>
            </a: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r>
              <a:rPr lang="en-US" sz="2200" dirty="0">
                <a:latin typeface="Times New Roman"/>
                <a:ea typeface="SimSun"/>
              </a:rPr>
              <a:t>At pH 7.4, the ratio between HCO</a:t>
            </a:r>
            <a:r>
              <a:rPr lang="en-US" sz="2200" baseline="-25000" dirty="0">
                <a:latin typeface="Times New Roman"/>
                <a:ea typeface="SimSun"/>
              </a:rPr>
              <a:t>3</a:t>
            </a:r>
            <a:r>
              <a:rPr lang="en-US" sz="2200" dirty="0">
                <a:latin typeface="Times New Roman"/>
                <a:ea typeface="SimSun"/>
              </a:rPr>
              <a:t> to CO</a:t>
            </a:r>
            <a:r>
              <a:rPr lang="en-US" sz="2200" baseline="-25000" dirty="0">
                <a:latin typeface="Times New Roman"/>
                <a:ea typeface="SimSun"/>
              </a:rPr>
              <a:t>2</a:t>
            </a:r>
            <a:r>
              <a:rPr lang="en-US" sz="2200" dirty="0">
                <a:latin typeface="Times New Roman"/>
                <a:ea typeface="SimSun"/>
              </a:rPr>
              <a:t> = </a:t>
            </a:r>
            <a:r>
              <a:rPr lang="en-US" sz="2200" b="1" dirty="0" smtClean="0">
                <a:latin typeface="Times New Roman"/>
                <a:ea typeface="SimSun"/>
              </a:rPr>
              <a:t>20</a:t>
            </a:r>
            <a:r>
              <a:rPr lang="en-US" sz="2200" dirty="0" smtClean="0">
                <a:latin typeface="Times New Roman"/>
                <a:ea typeface="SimSun"/>
              </a:rPr>
              <a:t>/</a:t>
            </a:r>
            <a:r>
              <a:rPr lang="en-US" sz="2200" b="1" dirty="0" smtClean="0">
                <a:latin typeface="Times New Roman"/>
                <a:ea typeface="SimSun"/>
              </a:rPr>
              <a:t>1</a:t>
            </a:r>
            <a:endParaRPr lang="en-US" sz="22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</a:pPr>
            <a:r>
              <a:rPr lang="en-US" sz="2200" b="1" u="heavy" dirty="0">
                <a:solidFill>
                  <a:srgbClr val="2818FA"/>
                </a:solidFill>
                <a:latin typeface="Bookman Old Style"/>
                <a:ea typeface="SimSun"/>
              </a:rPr>
              <a:t>Effect of respiration on pH:</a:t>
            </a:r>
            <a:endParaRPr lang="en-US" sz="2200" dirty="0">
              <a:solidFill>
                <a:srgbClr val="2818FA"/>
              </a:solidFill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50000"/>
              </a:lnSpc>
              <a:buFont typeface="Bookman Old Style"/>
              <a:buAutoNum type="alphaLcParenR"/>
            </a:pPr>
            <a:r>
              <a:rPr lang="en-US" sz="2200" b="1" u="sng" dirty="0">
                <a:solidFill>
                  <a:srgbClr val="C00000"/>
                </a:solidFill>
                <a:latin typeface="Bookman Old Style"/>
                <a:ea typeface="SimSun"/>
              </a:rPr>
              <a:t>In Hypoventilation </a:t>
            </a:r>
            <a:r>
              <a:rPr lang="en-US" sz="2200" b="1" dirty="0">
                <a:solidFill>
                  <a:srgbClr val="C00000"/>
                </a:solidFill>
                <a:latin typeface="Bookman Old Style"/>
                <a:ea typeface="SimSun"/>
                <a:sym typeface="Wingdings"/>
              </a:rPr>
              <a:t></a:t>
            </a:r>
            <a:r>
              <a:rPr lang="en-US" sz="2200" b="1" dirty="0">
                <a:solidFill>
                  <a:srgbClr val="C00000"/>
                </a:solidFill>
                <a:latin typeface="Bookman Old Style"/>
                <a:ea typeface="SimSun"/>
              </a:rPr>
              <a:t> respiratory acidosis. </a:t>
            </a:r>
            <a:endParaRPr lang="en-US" sz="2200" dirty="0">
              <a:solidFill>
                <a:srgbClr val="C00000"/>
              </a:solidFill>
              <a:latin typeface="Times New Roman"/>
              <a:ea typeface="SimSun"/>
            </a:endParaRPr>
          </a:p>
          <a:p>
            <a:pPr algn="just">
              <a:lnSpc>
                <a:spcPct val="150000"/>
              </a:lnSpc>
            </a:pPr>
            <a:r>
              <a:rPr lang="en-US" sz="2200" dirty="0">
                <a:latin typeface="Times New Roman"/>
                <a:ea typeface="SimSun"/>
              </a:rPr>
              <a:t>As rate of removal of CO</a:t>
            </a:r>
            <a:r>
              <a:rPr lang="en-US" sz="2200" baseline="-25000" dirty="0">
                <a:latin typeface="Times New Roman"/>
                <a:ea typeface="SimSun"/>
              </a:rPr>
              <a:t>2</a:t>
            </a:r>
            <a:r>
              <a:rPr lang="en-US" sz="2200" dirty="0">
                <a:latin typeface="Times New Roman"/>
                <a:ea typeface="SimSun"/>
              </a:rPr>
              <a:t> from alveoli is less than rate of CO</a:t>
            </a:r>
            <a:r>
              <a:rPr lang="en-US" sz="2200" baseline="-25000" dirty="0">
                <a:latin typeface="Times New Roman"/>
                <a:ea typeface="SimSun"/>
              </a:rPr>
              <a:t>2</a:t>
            </a:r>
            <a:r>
              <a:rPr lang="en-US" sz="2200" dirty="0">
                <a:latin typeface="Times New Roman"/>
                <a:ea typeface="SimSun"/>
              </a:rPr>
              <a:t> production by cells </a:t>
            </a:r>
            <a:r>
              <a:rPr lang="en-US" sz="2200" i="1" dirty="0">
                <a:latin typeface="Times New Roman"/>
                <a:ea typeface="SimSun"/>
              </a:rPr>
              <a:t>(as in respiratory center depression)</a:t>
            </a:r>
            <a:r>
              <a:rPr lang="en-US" sz="2200" dirty="0">
                <a:latin typeface="Times New Roman"/>
                <a:ea typeface="SimSun"/>
              </a:rPr>
              <a:t> </a:t>
            </a:r>
            <a:r>
              <a:rPr lang="en-US" sz="2200" dirty="0">
                <a:latin typeface="Cambria"/>
                <a:ea typeface="SimSun"/>
                <a:sym typeface="Wingdings"/>
              </a:rPr>
              <a:t></a:t>
            </a:r>
            <a:r>
              <a:rPr lang="en-US" sz="2200" dirty="0">
                <a:latin typeface="Times New Roman"/>
                <a:ea typeface="SimSun"/>
              </a:rPr>
              <a:t> ↑ CO</a:t>
            </a:r>
            <a:r>
              <a:rPr lang="en-US" sz="2200" baseline="-25000" dirty="0">
                <a:latin typeface="Times New Roman"/>
                <a:ea typeface="SimSun"/>
              </a:rPr>
              <a:t>2</a:t>
            </a:r>
            <a:r>
              <a:rPr lang="en-US" sz="2200" dirty="0">
                <a:latin typeface="Times New Roman"/>
                <a:ea typeface="SimSun"/>
              </a:rPr>
              <a:t> content in blood </a:t>
            </a:r>
            <a:r>
              <a:rPr lang="en-US" sz="2200" b="1" dirty="0">
                <a:latin typeface="Cambria"/>
                <a:ea typeface="SimSun"/>
                <a:sym typeface="Wingdings"/>
              </a:rPr>
              <a:t></a:t>
            </a:r>
            <a:r>
              <a:rPr lang="en-US" sz="2200" dirty="0">
                <a:latin typeface="Times New Roman"/>
                <a:ea typeface="SimSun"/>
              </a:rPr>
              <a:t>  respiratory acidosis</a:t>
            </a:r>
            <a:r>
              <a:rPr lang="en-US" sz="2200" dirty="0" smtClean="0">
                <a:latin typeface="Times New Roman"/>
                <a:ea typeface="SimSun"/>
              </a:rPr>
              <a:t>.</a:t>
            </a:r>
          </a:p>
          <a:p>
            <a:pPr algn="just"/>
            <a:endParaRPr lang="en-US" sz="22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</a:pPr>
            <a:r>
              <a:rPr lang="en-US" sz="2200" b="1" dirty="0" smtClean="0">
                <a:solidFill>
                  <a:srgbClr val="C00000"/>
                </a:solidFill>
                <a:latin typeface="Bookman Old Style"/>
                <a:ea typeface="SimSun"/>
              </a:rPr>
              <a:t>b) </a:t>
            </a:r>
            <a:r>
              <a:rPr lang="en-US" sz="2200" b="1" u="sng" dirty="0" smtClean="0">
                <a:solidFill>
                  <a:srgbClr val="C00000"/>
                </a:solidFill>
                <a:latin typeface="Bookman Old Style"/>
                <a:ea typeface="SimSun"/>
              </a:rPr>
              <a:t>Hyperventilation</a:t>
            </a:r>
            <a:r>
              <a:rPr lang="en-US" sz="2200" b="1" dirty="0" smtClean="0">
                <a:solidFill>
                  <a:srgbClr val="C00000"/>
                </a:solidFill>
                <a:latin typeface="Cambria"/>
                <a:ea typeface="SimSun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Bookman Old Style"/>
                <a:ea typeface="SimSun"/>
                <a:sym typeface="Wingdings"/>
              </a:rPr>
              <a:t></a:t>
            </a:r>
            <a:r>
              <a:rPr lang="en-US" sz="2200" b="1" dirty="0" smtClean="0">
                <a:solidFill>
                  <a:srgbClr val="C00000"/>
                </a:solidFill>
                <a:latin typeface="Bookman Old Style"/>
                <a:ea typeface="SimSun"/>
              </a:rPr>
              <a:t> </a:t>
            </a:r>
            <a:r>
              <a:rPr lang="en-US" sz="2200" b="1" dirty="0">
                <a:solidFill>
                  <a:srgbClr val="C00000"/>
                </a:solidFill>
                <a:latin typeface="Bookman Old Style"/>
                <a:ea typeface="SimSun"/>
              </a:rPr>
              <a:t>respiratory </a:t>
            </a:r>
            <a:r>
              <a:rPr lang="en-US" sz="2200" b="1" dirty="0" smtClean="0">
                <a:solidFill>
                  <a:srgbClr val="C00000"/>
                </a:solidFill>
                <a:latin typeface="Bookman Old Style"/>
                <a:ea typeface="SimSun"/>
              </a:rPr>
              <a:t>alkalosis.</a:t>
            </a:r>
            <a:endParaRPr lang="en-US" sz="2200" dirty="0">
              <a:solidFill>
                <a:srgbClr val="C00000"/>
              </a:solidFill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</a:pPr>
            <a:r>
              <a:rPr lang="en-US" sz="2200" dirty="0" smtClean="0">
                <a:latin typeface="Cambria"/>
                <a:ea typeface="SimSun"/>
              </a:rPr>
              <a:t>In </a:t>
            </a:r>
            <a:r>
              <a:rPr lang="en-US" sz="2200" dirty="0">
                <a:latin typeface="Cambria"/>
                <a:ea typeface="SimSun"/>
              </a:rPr>
              <a:t>both conditions, there is </a:t>
            </a:r>
            <a:r>
              <a:rPr lang="en-US" sz="2200" b="1" dirty="0">
                <a:latin typeface="Cambria"/>
                <a:ea typeface="SimSun"/>
              </a:rPr>
              <a:t>renal correction</a:t>
            </a:r>
            <a:r>
              <a:rPr lang="en-US" sz="2200" dirty="0">
                <a:latin typeface="Cambria"/>
                <a:ea typeface="SimSun"/>
              </a:rPr>
              <a:t> by secretion of H</a:t>
            </a:r>
            <a:r>
              <a:rPr lang="en-US" sz="2200" baseline="30000" dirty="0">
                <a:latin typeface="Cambria"/>
                <a:ea typeface="SimSun"/>
              </a:rPr>
              <a:t>+</a:t>
            </a:r>
            <a:r>
              <a:rPr lang="en-US" sz="2200" dirty="0">
                <a:latin typeface="Cambria"/>
                <a:ea typeface="SimSun"/>
              </a:rPr>
              <a:t> or reabsorption of HCO</a:t>
            </a:r>
            <a:r>
              <a:rPr lang="en-US" sz="2200" baseline="-25000" dirty="0">
                <a:latin typeface="Cambria"/>
                <a:ea typeface="SimSun"/>
              </a:rPr>
              <a:t>3</a:t>
            </a:r>
            <a:r>
              <a:rPr lang="en-US" sz="2200" baseline="30000" dirty="0">
                <a:latin typeface="Cambria"/>
                <a:ea typeface="SimSun"/>
              </a:rPr>
              <a:t>-</a:t>
            </a:r>
            <a:r>
              <a:rPr lang="en-US" sz="2200" dirty="0">
                <a:latin typeface="Cambria"/>
                <a:ea typeface="SimSun"/>
              </a:rPr>
              <a:t>.</a:t>
            </a:r>
            <a:endParaRPr lang="en-US" sz="2200" dirty="0"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endParaRPr lang="en-US" sz="2000" dirty="0"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611970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81000"/>
            <a:ext cx="7924800" cy="837217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GB" sz="3600" u="heavy" dirty="0">
                <a:solidFill>
                  <a:srgbClr val="FFFF00"/>
                </a:solidFill>
                <a:latin typeface="Arial Black"/>
                <a:ea typeface="Gungsuh"/>
                <a:cs typeface="Times New Roman"/>
              </a:rPr>
              <a:t>[</a:t>
            </a: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  <a:cs typeface="Times New Roman"/>
              </a:rPr>
              <a:t>B] Respiratory regulation of pH</a:t>
            </a:r>
            <a:endParaRPr lang="en-US" sz="3200" dirty="0">
              <a:solidFill>
                <a:srgbClr val="FFFF00"/>
              </a:solidFill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378373" y="1371600"/>
            <a:ext cx="8610600" cy="620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30000"/>
              </a:lnSpc>
              <a:buFont typeface="Symbol"/>
              <a:buChar char=""/>
            </a:pPr>
            <a:r>
              <a:rPr lang="en-US" sz="2400" b="1" u="heavy" dirty="0">
                <a:solidFill>
                  <a:srgbClr val="2818FA"/>
                </a:solidFill>
                <a:latin typeface="Bookman Old Style"/>
                <a:ea typeface="SimSun"/>
              </a:rPr>
              <a:t>Effect of pH on respiration:</a:t>
            </a:r>
            <a:endParaRPr lang="en-US" sz="2400" dirty="0">
              <a:solidFill>
                <a:srgbClr val="2818FA"/>
              </a:solidFill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lphaLcParenR"/>
            </a:pPr>
            <a:r>
              <a:rPr lang="en-US" sz="2400" b="1" u="sng" dirty="0">
                <a:solidFill>
                  <a:srgbClr val="C00000"/>
                </a:solidFill>
                <a:latin typeface="Cambria"/>
                <a:ea typeface="SimSun"/>
              </a:rPr>
              <a:t>Metabolic acidosis </a:t>
            </a:r>
            <a:r>
              <a:rPr lang="en-US" sz="2400" b="1" dirty="0">
                <a:solidFill>
                  <a:srgbClr val="C00000"/>
                </a:solidFill>
                <a:latin typeface="Cambria"/>
                <a:ea typeface="SimSun"/>
                <a:sym typeface="Wingdings"/>
              </a:rPr>
              <a:t></a:t>
            </a:r>
            <a:r>
              <a:rPr lang="en-US" sz="2400" b="1" dirty="0">
                <a:solidFill>
                  <a:srgbClr val="C00000"/>
                </a:solidFill>
                <a:latin typeface="Cambria"/>
                <a:ea typeface="SimSun"/>
              </a:rPr>
              <a:t> Hyperventilation.</a:t>
            </a:r>
            <a:endParaRPr lang="en-US" sz="2400" dirty="0">
              <a:solidFill>
                <a:srgbClr val="C00000"/>
              </a:solidFill>
              <a:latin typeface="Times New Roman"/>
              <a:ea typeface="SimSun"/>
            </a:endParaRPr>
          </a:p>
          <a:p>
            <a:pPr algn="just">
              <a:lnSpc>
                <a:spcPct val="150000"/>
              </a:lnSpc>
            </a:pPr>
            <a:r>
              <a:rPr lang="en-US" sz="2400" dirty="0">
                <a:latin typeface="Cambria"/>
                <a:ea typeface="SimSun"/>
              </a:rPr>
              <a:t>Hyperventilation results from stimulating effect of excess H</a:t>
            </a:r>
            <a:r>
              <a:rPr lang="en-US" sz="2400" baseline="30000" dirty="0">
                <a:latin typeface="Cambria"/>
                <a:ea typeface="SimSun"/>
              </a:rPr>
              <a:t>+</a:t>
            </a:r>
            <a:r>
              <a:rPr lang="en-US" sz="2400" dirty="0">
                <a:latin typeface="Cambria"/>
                <a:ea typeface="SimSun"/>
              </a:rPr>
              <a:t> on respiratory center. This hyperventilation causes more wash of CO</a:t>
            </a:r>
            <a:r>
              <a:rPr lang="en-US" sz="2400" baseline="-25000" dirty="0">
                <a:latin typeface="Cambria"/>
                <a:ea typeface="SimSun"/>
              </a:rPr>
              <a:t>2</a:t>
            </a:r>
            <a:r>
              <a:rPr lang="en-US" sz="2400" dirty="0">
                <a:latin typeface="Cambria"/>
                <a:ea typeface="SimSun"/>
              </a:rPr>
              <a:t> from blood to correct this condition</a:t>
            </a:r>
            <a:r>
              <a:rPr lang="en-US" sz="2400" dirty="0" smtClean="0">
                <a:latin typeface="Cambria"/>
                <a:ea typeface="SimSun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  <a:latin typeface="Cambria"/>
                <a:ea typeface="SimSun"/>
              </a:rPr>
              <a:t>b) </a:t>
            </a:r>
            <a:r>
              <a:rPr lang="en-US" sz="2400" b="1" u="sng" dirty="0" smtClean="0">
                <a:solidFill>
                  <a:srgbClr val="C00000"/>
                </a:solidFill>
                <a:latin typeface="Cambria"/>
                <a:ea typeface="SimSun"/>
              </a:rPr>
              <a:t>Metabolic alkalosis </a:t>
            </a:r>
            <a:r>
              <a:rPr lang="en-US" sz="2400" b="1" dirty="0" smtClean="0">
                <a:solidFill>
                  <a:srgbClr val="C00000"/>
                </a:solidFill>
                <a:latin typeface="Cambria"/>
                <a:ea typeface="SimSun"/>
                <a:sym typeface="Wingdings"/>
              </a:rPr>
              <a:t></a:t>
            </a:r>
            <a:r>
              <a:rPr lang="en-US" sz="2400" b="1" dirty="0" smtClean="0">
                <a:solidFill>
                  <a:srgbClr val="C00000"/>
                </a:solidFill>
                <a:latin typeface="Cambria"/>
                <a:ea typeface="SimSun"/>
              </a:rPr>
              <a:t> Hypoventilation.</a:t>
            </a:r>
            <a:endParaRPr lang="en-US" sz="2400" dirty="0" smtClean="0">
              <a:solidFill>
                <a:srgbClr val="C00000"/>
              </a:solidFill>
              <a:latin typeface="Times New Roman"/>
              <a:ea typeface="SimSun"/>
            </a:endParaRPr>
          </a:p>
          <a:p>
            <a:pPr lvl="0" algn="justLow">
              <a:lnSpc>
                <a:spcPct val="150000"/>
              </a:lnSpc>
              <a:tabLst>
                <a:tab pos="-1400175" algn="l"/>
              </a:tabLst>
            </a:pPr>
            <a:r>
              <a:rPr lang="en-US" sz="2400" dirty="0" smtClean="0">
                <a:latin typeface="Cambria"/>
                <a:ea typeface="SimSun"/>
                <a:cs typeface="Times New Roman"/>
              </a:rPr>
              <a:t>So</a:t>
            </a:r>
            <a:r>
              <a:rPr lang="en-US" sz="2400" dirty="0">
                <a:latin typeface="Cambria"/>
                <a:ea typeface="SimSun"/>
                <a:cs typeface="Times New Roman"/>
              </a:rPr>
              <a:t>, respiratory system acts as feedback regulatory system for control of </a:t>
            </a:r>
            <a:r>
              <a:rPr lang="en-US" sz="2400" dirty="0" err="1">
                <a:latin typeface="Cambria"/>
                <a:ea typeface="SimSun"/>
                <a:cs typeface="Times New Roman"/>
              </a:rPr>
              <a:t>pH.</a:t>
            </a:r>
            <a:r>
              <a:rPr lang="en-US" sz="2400" dirty="0">
                <a:latin typeface="Cambria"/>
                <a:ea typeface="SimSun"/>
                <a:cs typeface="Times New Roman"/>
              </a:rPr>
              <a:t> As it is 2 times more powerful than all chemical buffers.</a:t>
            </a:r>
            <a:endParaRPr lang="en-US" sz="2400" dirty="0">
              <a:latin typeface="Times New Roman"/>
              <a:ea typeface="SimSu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buFont typeface="Symbol"/>
              <a:buChar char=""/>
            </a:pPr>
            <a:endParaRPr lang="en-US" sz="2000" dirty="0"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681489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70490" y="152400"/>
            <a:ext cx="7924800" cy="754630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GB" sz="3200" u="heavy" dirty="0" smtClean="0">
                <a:solidFill>
                  <a:srgbClr val="FFFF00"/>
                </a:solidFill>
                <a:latin typeface="Arial Black"/>
                <a:ea typeface="Gungsuh"/>
                <a:cs typeface="Times New Roman"/>
              </a:rPr>
              <a:t>[C] Renal </a:t>
            </a: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  <a:cs typeface="Times New Roman"/>
              </a:rPr>
              <a:t>regulation of pH</a:t>
            </a:r>
            <a:endParaRPr lang="en-US" sz="3200" dirty="0">
              <a:solidFill>
                <a:srgbClr val="FFFF00"/>
              </a:solidFill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367862" y="914400"/>
            <a:ext cx="861060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Times New Roman"/>
              <a:buChar char="-"/>
            </a:pPr>
            <a:r>
              <a:rPr lang="en-US" sz="2400" b="1" dirty="0">
                <a:ea typeface="Times New Roman"/>
              </a:rPr>
              <a:t>Hours to days.</a:t>
            </a:r>
            <a:endParaRPr lang="en-US" sz="2400" dirty="0">
              <a:ea typeface="Times New Roman"/>
            </a:endParaRPr>
          </a:p>
          <a:p>
            <a:pPr marL="342900" lvl="0" indent="-342900" algn="just">
              <a:buFont typeface="Times New Roman"/>
              <a:buChar char="-"/>
            </a:pPr>
            <a:r>
              <a:rPr lang="en-US" sz="2400" dirty="0">
                <a:ea typeface="Times New Roman"/>
              </a:rPr>
              <a:t>It is </a:t>
            </a:r>
            <a:r>
              <a:rPr lang="en-US" sz="2400" b="1" dirty="0">
                <a:ea typeface="Times New Roman"/>
              </a:rPr>
              <a:t>the final</a:t>
            </a:r>
            <a:r>
              <a:rPr lang="en-US" sz="2400" dirty="0">
                <a:ea typeface="Times New Roman"/>
              </a:rPr>
              <a:t> and </a:t>
            </a:r>
            <a:r>
              <a:rPr lang="en-US" sz="2400" b="1" dirty="0">
                <a:ea typeface="Times New Roman"/>
              </a:rPr>
              <a:t>most important</a:t>
            </a:r>
            <a:r>
              <a:rPr lang="en-US" sz="2400" dirty="0">
                <a:ea typeface="Times New Roman"/>
              </a:rPr>
              <a:t> defense in H</a:t>
            </a:r>
            <a:r>
              <a:rPr lang="en-US" sz="2400" baseline="30000" dirty="0">
                <a:ea typeface="Times New Roman"/>
              </a:rPr>
              <a:t>+</a:t>
            </a:r>
            <a:r>
              <a:rPr lang="en-US" sz="2400" dirty="0">
                <a:ea typeface="Times New Roman"/>
              </a:rPr>
              <a:t> homeostasis.</a:t>
            </a:r>
          </a:p>
          <a:p>
            <a:pPr marL="342900" lvl="0" indent="-342900" algn="just">
              <a:buFont typeface="Times New Roman"/>
              <a:buChar char="-"/>
            </a:pPr>
            <a:r>
              <a:rPr lang="en-US" sz="2400" dirty="0">
                <a:ea typeface="Times New Roman"/>
              </a:rPr>
              <a:t>It is able to correct pH </a:t>
            </a:r>
            <a:r>
              <a:rPr lang="en-US" sz="2400" b="1" dirty="0">
                <a:ea typeface="Times New Roman"/>
              </a:rPr>
              <a:t>completely</a:t>
            </a:r>
            <a:r>
              <a:rPr lang="en-US" sz="2400" dirty="0">
                <a:ea typeface="Times New Roman"/>
              </a:rPr>
              <a:t> but with </a:t>
            </a:r>
            <a:r>
              <a:rPr lang="en-US" sz="2400" b="1" dirty="0">
                <a:ea typeface="Times New Roman"/>
              </a:rPr>
              <a:t>a</a:t>
            </a:r>
            <a:r>
              <a:rPr lang="en-US" sz="2400" dirty="0">
                <a:ea typeface="Times New Roman"/>
              </a:rPr>
              <a:t> </a:t>
            </a:r>
            <a:r>
              <a:rPr lang="en-US" sz="2400" b="1" dirty="0">
                <a:ea typeface="Times New Roman"/>
              </a:rPr>
              <a:t>delay effect</a:t>
            </a:r>
            <a:r>
              <a:rPr lang="en-US" sz="2400" dirty="0" smtClean="0">
                <a:ea typeface="Times New Roman"/>
              </a:rPr>
              <a:t>.</a:t>
            </a:r>
          </a:p>
          <a:p>
            <a:pPr lvl="0" algn="just">
              <a:lnSpc>
                <a:spcPct val="50000"/>
              </a:lnSpc>
            </a:pPr>
            <a:endParaRPr lang="en-US" sz="2400" dirty="0">
              <a:ea typeface="Times New Roman"/>
            </a:endParaRPr>
          </a:p>
          <a:p>
            <a:pPr marL="228600" algn="just">
              <a:lnSpc>
                <a:spcPct val="120000"/>
              </a:lnSpc>
            </a:pPr>
            <a:r>
              <a:rPr lang="en-US" sz="2400" b="1" u="heavy" dirty="0">
                <a:solidFill>
                  <a:srgbClr val="2818FA"/>
                </a:solidFill>
                <a:ea typeface="SimSun"/>
              </a:rPr>
              <a:t>Mechanisms</a:t>
            </a:r>
            <a:r>
              <a:rPr lang="en-US" sz="2400" b="1" u="heavy" dirty="0" smtClean="0">
                <a:solidFill>
                  <a:srgbClr val="2818FA"/>
                </a:solidFill>
                <a:ea typeface="SimSun"/>
              </a:rPr>
              <a:t>:</a:t>
            </a:r>
          </a:p>
          <a:p>
            <a:pPr marL="342900" lvl="0" indent="-342900" algn="just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Control pH of body fluids by adjusting</a:t>
            </a:r>
          </a:p>
          <a:p>
            <a:pPr marL="342900" lvl="0" indent="-342900" algn="just">
              <a:lnSpc>
                <a:spcPct val="120000"/>
              </a:lnSpc>
              <a:buFont typeface="+mj-lt"/>
              <a:buAutoNum type="arabicParenR"/>
            </a:pPr>
            <a:r>
              <a:rPr lang="en-US" sz="2400" dirty="0">
                <a:solidFill>
                  <a:prstClr val="black"/>
                </a:solidFill>
              </a:rPr>
              <a:t>H</a:t>
            </a:r>
            <a:r>
              <a:rPr lang="en-US" sz="2400" baseline="30000" dirty="0">
                <a:solidFill>
                  <a:prstClr val="black"/>
                </a:solidFill>
              </a:rPr>
              <a:t>+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excretion </a:t>
            </a:r>
            <a:r>
              <a:rPr lang="en-US" sz="2400" b="1" dirty="0">
                <a:solidFill>
                  <a:prstClr val="black"/>
                </a:solidFill>
                <a:ea typeface="SimSun"/>
              </a:rPr>
              <a:t>(see before</a:t>
            </a:r>
            <a:r>
              <a:rPr lang="en-US" sz="2400" b="1" dirty="0" smtClean="0">
                <a:solidFill>
                  <a:prstClr val="black"/>
                </a:solidFill>
                <a:ea typeface="SimSun"/>
              </a:rPr>
              <a:t>).</a:t>
            </a:r>
            <a:endParaRPr lang="en-US" sz="2400" dirty="0">
              <a:solidFill>
                <a:prstClr val="black"/>
              </a:solidFill>
            </a:endParaRPr>
          </a:p>
          <a:p>
            <a:pPr marL="342900" lvl="0" indent="-342900" algn="just">
              <a:lnSpc>
                <a:spcPct val="120000"/>
              </a:lnSpc>
              <a:buFont typeface="+mj-lt"/>
              <a:buAutoNum type="arabicParenR"/>
            </a:pPr>
            <a:r>
              <a:rPr lang="en-US" sz="2400" dirty="0">
                <a:solidFill>
                  <a:prstClr val="black"/>
                </a:solidFill>
              </a:rPr>
              <a:t>HCO</a:t>
            </a:r>
            <a:r>
              <a:rPr lang="en-US" sz="2400" baseline="-25000" dirty="0">
                <a:solidFill>
                  <a:prstClr val="black"/>
                </a:solidFill>
              </a:rPr>
              <a:t>3</a:t>
            </a:r>
            <a:r>
              <a:rPr lang="en-US" sz="2400" baseline="30000" dirty="0">
                <a:solidFill>
                  <a:prstClr val="black"/>
                </a:solidFill>
              </a:rPr>
              <a:t>-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reabsorption </a:t>
            </a:r>
            <a:r>
              <a:rPr lang="en-US" sz="2400" b="1" dirty="0" smtClean="0">
                <a:solidFill>
                  <a:prstClr val="black"/>
                </a:solidFill>
                <a:ea typeface="SimSun"/>
              </a:rPr>
              <a:t>(</a:t>
            </a:r>
            <a:r>
              <a:rPr lang="en-US" sz="2400" b="1" dirty="0">
                <a:solidFill>
                  <a:prstClr val="black"/>
                </a:solidFill>
                <a:ea typeface="SimSun"/>
              </a:rPr>
              <a:t>see before</a:t>
            </a:r>
            <a:r>
              <a:rPr lang="en-US" sz="2400" b="1" dirty="0" smtClean="0">
                <a:solidFill>
                  <a:prstClr val="black"/>
                </a:solidFill>
                <a:ea typeface="SimSun"/>
              </a:rPr>
              <a:t>).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342900" lvl="0" indent="-342900" algn="just">
              <a:lnSpc>
                <a:spcPct val="120000"/>
              </a:lnSpc>
              <a:buFont typeface="+mj-lt"/>
              <a:buAutoNum type="arabicParenR"/>
            </a:pPr>
            <a:r>
              <a:rPr lang="en-US" sz="2400" dirty="0" smtClean="0">
                <a:solidFill>
                  <a:prstClr val="black"/>
                </a:solidFill>
              </a:rPr>
              <a:t>Production </a:t>
            </a:r>
            <a:r>
              <a:rPr lang="en-US" sz="2400" dirty="0">
                <a:solidFill>
                  <a:prstClr val="black"/>
                </a:solidFill>
              </a:rPr>
              <a:t>of new HCO</a:t>
            </a:r>
            <a:r>
              <a:rPr lang="en-US" sz="2400" baseline="-25000" dirty="0">
                <a:solidFill>
                  <a:prstClr val="black"/>
                </a:solidFill>
              </a:rPr>
              <a:t>3</a:t>
            </a:r>
            <a:r>
              <a:rPr lang="en-US" sz="2400" baseline="30000" dirty="0">
                <a:solidFill>
                  <a:prstClr val="black"/>
                </a:solidFill>
              </a:rPr>
              <a:t>-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342900" lvl="0" indent="-342900" algn="just">
              <a:lnSpc>
                <a:spcPct val="120000"/>
              </a:lnSpc>
              <a:buFont typeface="+mj-lt"/>
              <a:buAutoNum type="arabicParenR"/>
            </a:pPr>
            <a:r>
              <a:rPr lang="en-US" sz="2400" dirty="0" smtClean="0">
                <a:solidFill>
                  <a:prstClr val="black"/>
                </a:solidFill>
              </a:rPr>
              <a:t>Ammonia formation</a:t>
            </a:r>
          </a:p>
          <a:p>
            <a:pPr marL="342900" lvl="0" indent="-342900" algn="just">
              <a:lnSpc>
                <a:spcPct val="120000"/>
              </a:lnSpc>
              <a:buFont typeface="+mj-lt"/>
              <a:buAutoNum type="arabicParenR"/>
            </a:pPr>
            <a:r>
              <a:rPr lang="en-US" sz="2400" dirty="0" smtClean="0">
                <a:solidFill>
                  <a:prstClr val="black"/>
                </a:solidFill>
                <a:ea typeface="SimSun"/>
              </a:rPr>
              <a:t>Direct </a:t>
            </a:r>
            <a:r>
              <a:rPr lang="en-US" sz="2400" dirty="0">
                <a:solidFill>
                  <a:prstClr val="black"/>
                </a:solidFill>
                <a:ea typeface="SimSun"/>
              </a:rPr>
              <a:t>excretion of acids or </a:t>
            </a:r>
            <a:r>
              <a:rPr lang="en-US" sz="2400" dirty="0" smtClean="0">
                <a:solidFill>
                  <a:prstClr val="black"/>
                </a:solidFill>
                <a:ea typeface="SimSun"/>
              </a:rPr>
              <a:t>alkalis</a:t>
            </a:r>
          </a:p>
          <a:p>
            <a:pPr marL="800100" lvl="1" indent="-342900" algn="just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dirty="0" smtClean="0">
                <a:solidFill>
                  <a:prstClr val="black"/>
                </a:solidFill>
                <a:ea typeface="SimSun"/>
              </a:rPr>
              <a:t>In </a:t>
            </a:r>
            <a:r>
              <a:rPr lang="en-US" sz="2400" b="1" dirty="0">
                <a:solidFill>
                  <a:prstClr val="black"/>
                </a:solidFill>
                <a:ea typeface="SimSun"/>
              </a:rPr>
              <a:t>diabetes mellitus:</a:t>
            </a:r>
            <a:r>
              <a:rPr lang="en-US" sz="2400" dirty="0">
                <a:solidFill>
                  <a:prstClr val="black"/>
                </a:solidFill>
                <a:ea typeface="SimSun"/>
              </a:rPr>
              <a:t> kidney excretes </a:t>
            </a:r>
            <a:r>
              <a:rPr lang="en-US" sz="2400" dirty="0" err="1" smtClean="0">
                <a:solidFill>
                  <a:prstClr val="black"/>
                </a:solidFill>
                <a:ea typeface="SimSun"/>
              </a:rPr>
              <a:t>ketoacids</a:t>
            </a:r>
            <a:r>
              <a:rPr lang="en-US" sz="2400" dirty="0" smtClean="0">
                <a:solidFill>
                  <a:prstClr val="black"/>
                </a:solidFill>
                <a:ea typeface="SimSun"/>
              </a:rPr>
              <a:t>.</a:t>
            </a:r>
          </a:p>
          <a:p>
            <a:pPr marL="800100" lvl="1" indent="-342900" algn="just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dirty="0" smtClean="0">
                <a:solidFill>
                  <a:prstClr val="black"/>
                </a:solidFill>
                <a:ea typeface="SimSun"/>
              </a:rPr>
              <a:t>In </a:t>
            </a:r>
            <a:r>
              <a:rPr lang="en-US" sz="2400" b="1" dirty="0">
                <a:solidFill>
                  <a:prstClr val="black"/>
                </a:solidFill>
                <a:ea typeface="SimSun"/>
              </a:rPr>
              <a:t>alkalosis:</a:t>
            </a:r>
            <a:r>
              <a:rPr lang="en-US" sz="2400" dirty="0">
                <a:solidFill>
                  <a:prstClr val="black"/>
                </a:solidFill>
                <a:ea typeface="SimSun"/>
              </a:rPr>
              <a:t> kidney excretes </a:t>
            </a:r>
            <a:r>
              <a:rPr lang="en-US" sz="2400" dirty="0" smtClean="0">
                <a:solidFill>
                  <a:prstClr val="black"/>
                </a:solidFill>
                <a:ea typeface="SimSun"/>
              </a:rPr>
              <a:t>NaHCO</a:t>
            </a:r>
            <a:r>
              <a:rPr lang="en-US" sz="2400" baseline="-25000" dirty="0" smtClean="0">
                <a:solidFill>
                  <a:prstClr val="black"/>
                </a:solidFill>
                <a:ea typeface="SimSun"/>
              </a:rPr>
              <a:t>3</a:t>
            </a:r>
            <a:r>
              <a:rPr lang="en-US" sz="2400" dirty="0" smtClean="0">
                <a:solidFill>
                  <a:prstClr val="black"/>
                </a:solidFill>
                <a:ea typeface="SimSun"/>
              </a:rPr>
              <a:t>.</a:t>
            </a:r>
          </a:p>
          <a:p>
            <a:pPr marL="800100" lvl="1" indent="-342900" algn="just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  <a:ea typeface="SimSun"/>
              </a:rPr>
              <a:t>Non </a:t>
            </a:r>
            <a:r>
              <a:rPr lang="en-US" sz="2400" dirty="0">
                <a:solidFill>
                  <a:prstClr val="black"/>
                </a:solidFill>
                <a:ea typeface="SimSun"/>
              </a:rPr>
              <a:t>volatile alkali produced by </a:t>
            </a:r>
            <a:r>
              <a:rPr lang="en-US" sz="2400" b="1" dirty="0">
                <a:solidFill>
                  <a:prstClr val="black"/>
                </a:solidFill>
                <a:ea typeface="SimSun"/>
              </a:rPr>
              <a:t>diet</a:t>
            </a:r>
            <a:r>
              <a:rPr lang="en-US" sz="2400" dirty="0">
                <a:solidFill>
                  <a:prstClr val="black"/>
                </a:solidFill>
                <a:ea typeface="SimSun"/>
              </a:rPr>
              <a:t> (vegetables) is excreted.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228600" algn="just">
              <a:lnSpc>
                <a:spcPct val="150000"/>
              </a:lnSpc>
            </a:pPr>
            <a:endParaRPr lang="en-US" sz="2400" dirty="0"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228767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96823"/>
              </p:ext>
            </p:extLst>
          </p:nvPr>
        </p:nvGraphicFramePr>
        <p:xfrm>
          <a:off x="228600" y="457200"/>
          <a:ext cx="8610600" cy="6185465"/>
        </p:xfrm>
        <a:graphic>
          <a:graphicData uri="http://schemas.openxmlformats.org/drawingml/2006/table">
            <a:tbl>
              <a:tblPr/>
              <a:tblGrid>
                <a:gridCol w="4194529"/>
                <a:gridCol w="4416071"/>
              </a:tblGrid>
              <a:tr h="6525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u="heavy" dirty="0">
                          <a:solidFill>
                            <a:srgbClr val="000000"/>
                          </a:solidFill>
                          <a:effectLst/>
                          <a:latin typeface="Arial Black"/>
                          <a:ea typeface="SimSun"/>
                        </a:rPr>
                        <a:t>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 Black"/>
                          <a:ea typeface="SimSun"/>
                        </a:rPr>
                        <a:t>espiratory</a:t>
                      </a:r>
                      <a:r>
                        <a:rPr lang="en-US" sz="2400" b="1" dirty="0">
                          <a:effectLst/>
                          <a:latin typeface="Arial Black"/>
                          <a:ea typeface="SimSun"/>
                        </a:rPr>
                        <a:t> Buffers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u="heavy" dirty="0">
                          <a:solidFill>
                            <a:srgbClr val="000000"/>
                          </a:solidFill>
                          <a:effectLst/>
                          <a:latin typeface="Arial Black"/>
                          <a:ea typeface="SimSun"/>
                        </a:rPr>
                        <a:t>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 Black"/>
                          <a:ea typeface="SimSun"/>
                        </a:rPr>
                        <a:t>enal </a:t>
                      </a:r>
                      <a:r>
                        <a:rPr lang="en-US" sz="2400" b="1" dirty="0">
                          <a:effectLst/>
                          <a:latin typeface="Arial Black"/>
                          <a:ea typeface="SimSun"/>
                        </a:rPr>
                        <a:t>Buffers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41927">
                <a:tc>
                  <a:txBody>
                    <a:bodyPr/>
                    <a:lstStyle/>
                    <a:p>
                      <a:pPr marL="257175" marR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It is a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quick mechanism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that acts within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1-12 minutes.</a:t>
                      </a:r>
                      <a:endParaRPr lang="en-US" sz="24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7175" marR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It is a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slow mechanism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that takes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2-3 days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(to activate enzymes).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3854">
                <a:tc>
                  <a:txBody>
                    <a:bodyPr/>
                    <a:lstStyle/>
                    <a:p>
                      <a:pPr marL="257175" marR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It is </a:t>
                      </a:r>
                      <a:r>
                        <a:rPr lang="en-US" sz="2400" b="1" u="heavy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not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complete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i.e. it cannot remove all excess H</a:t>
                      </a:r>
                      <a:r>
                        <a:rPr lang="en-US" sz="2400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+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as respiratory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centre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itself needs H</a:t>
                      </a:r>
                      <a:r>
                        <a:rPr lang="en-US" sz="2400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+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to be activated.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It is a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complete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mechanism that can neutralize any excess acids or alkalies in the body.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889">
                <a:tc>
                  <a:txBody>
                    <a:bodyPr/>
                    <a:lstStyle/>
                    <a:p>
                      <a:pPr marL="257175" marR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It does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</a:t>
                      </a:r>
                      <a:r>
                        <a:rPr lang="en-US" sz="2400" b="1" u="heavy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not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regulate H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+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directly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but via controlling its main source (CO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2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).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7175" marR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regulates H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+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directly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via secretion of H</a:t>
                      </a:r>
                      <a:r>
                        <a:rPr lang="en-US" sz="2400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+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 &amp; reabsorption of HCO</a:t>
                      </a:r>
                      <a:r>
                        <a:rPr lang="en-US" sz="2400" baseline="-250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3</a:t>
                      </a:r>
                      <a:r>
                        <a:rPr lang="en-US" sz="2400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-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SimSun"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8703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33400" y="1363613"/>
            <a:ext cx="3619502" cy="5720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Gungsuh" pitchFamily="18" charset="-127"/>
                <a:cs typeface="Times New Roman" pitchFamily="18" charset="0"/>
              </a:rPr>
              <a:t>Acidemia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Gungsuh" pitchFamily="18" charset="-127"/>
                <a:cs typeface="Times New Roman" pitchFamily="18" charset="0"/>
              </a:rPr>
              <a:t> 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(pH&lt; 7.35)</a:t>
            </a:r>
            <a:endParaRPr kumimoji="0" lang="en-GB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4803228" y="1363613"/>
            <a:ext cx="3372963" cy="610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Gungsuh" pitchFamily="18" charset="-127"/>
                <a:cs typeface="Times New Roman" pitchFamily="18" charset="0"/>
              </a:rPr>
              <a:t>Alkalemia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Gungsuh" pitchFamily="18" charset="-127"/>
                <a:cs typeface="Times New Roman" pitchFamily="18" charset="0"/>
              </a:rPr>
              <a:t> </a:t>
            </a:r>
            <a:r>
              <a:rPr kumimoji="0" lang="en-GB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(pH &gt; 7.45)</a:t>
            </a:r>
            <a:endParaRPr kumimoji="0" lang="en-GB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910987" y="457200"/>
            <a:ext cx="7086600" cy="738187"/>
          </a:xfrm>
          <a:prstGeom prst="ribbon">
            <a:avLst>
              <a:gd name="adj1" fmla="val 12500"/>
              <a:gd name="adj2" fmla="val 72759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Gungsuh" pitchFamily="18" charset="-127"/>
                <a:cs typeface="Times New Roman" pitchFamily="18" charset="0"/>
              </a:rPr>
              <a:t>Acid </a:t>
            </a:r>
            <a:r>
              <a:rPr kumimoji="0" lang="en-GB" altLang="zh-CN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Gungsuh" pitchFamily="18" charset="-127"/>
                <a:cs typeface="Times New Roman" pitchFamily="18" charset="0"/>
              </a:rPr>
              <a:t>–</a:t>
            </a:r>
            <a:r>
              <a:rPr kumimoji="0" lang="en-GB" altLang="zh-CN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ea typeface="Gungsuh" pitchFamily="18" charset="-127"/>
                <a:cs typeface="Times New Roman" pitchFamily="18" charset="0"/>
              </a:rPr>
              <a:t> Base Imbalance</a:t>
            </a:r>
            <a:endParaRPr kumimoji="0" lang="en-GB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95342" y="2286000"/>
            <a:ext cx="8102125" cy="390350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algn="r" rtl="1" fontAlgn="base">
              <a:spcBef>
                <a:spcPct val="0"/>
              </a:spcBef>
              <a:spcAft>
                <a:spcPct val="0"/>
              </a:spcAft>
              <a:tabLst>
                <a:tab pos="-1676400" algn="r"/>
                <a:tab pos="-12192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676400" algn="r"/>
                <a:tab pos="-1219200" algn="r"/>
              </a:tabLst>
            </a:pPr>
            <a:r>
              <a:rPr kumimoji="0" lang="en-US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</a:tabLst>
            </a:pPr>
            <a:r>
              <a:rPr kumimoji="0" lang="en-US" altLang="ar-SA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Acidemia:</a:t>
            </a:r>
            <a:r>
              <a:rPr kumimoji="0" lang="en-US" alt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 pH of arterial blood is less than </a:t>
            </a:r>
            <a:r>
              <a:rPr kumimoji="0" lang="en-US" alt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7.35.</a:t>
            </a:r>
            <a:endParaRPr kumimoji="0" lang="en-US" alt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</a:tabLst>
            </a:pPr>
            <a:r>
              <a:rPr kumimoji="0" lang="en-US" altLang="ar-SA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Acidosis</a:t>
            </a:r>
            <a:r>
              <a:rPr kumimoji="0" lang="en-US" alt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 is the process causing academia if </a:t>
            </a:r>
            <a:r>
              <a:rPr kumimoji="0" lang="en-US" alt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not</a:t>
            </a:r>
            <a:r>
              <a:rPr kumimoji="0" lang="en-US" alt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 corrected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(respiratory &amp; metabolic)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</a:tabLst>
            </a:pPr>
            <a:r>
              <a:rPr kumimoji="0" lang="en-US" altLang="zh-CN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Alkalemia</a:t>
            </a:r>
            <a:r>
              <a:rPr kumimoji="0" lang="en-US" altLang="zh-CN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: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 pH of arterial blood is more than 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7.45.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</a:tabLst>
            </a:pPr>
            <a:r>
              <a:rPr kumimoji="0" lang="en-US" altLang="zh-CN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Alkalosis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is the process causing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alkalemia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 if 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not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 corrected 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(respiratory &amp; metabolic)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41924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2818FA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FF00"/>
                </a:solidFill>
              </a:rPr>
              <a:t>Acid-Base Imbalances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dirty="0" smtClean="0"/>
              <a:t>Can arise from either </a:t>
            </a:r>
            <a:r>
              <a:rPr lang="en-US" b="1" dirty="0" smtClean="0"/>
              <a:t>respiratory</a:t>
            </a:r>
            <a:r>
              <a:rPr lang="en-US" dirty="0" smtClean="0"/>
              <a:t> dysfunction or </a:t>
            </a:r>
            <a:r>
              <a:rPr lang="en-US" b="1" dirty="0" smtClean="0"/>
              <a:t>metabolic</a:t>
            </a:r>
            <a:r>
              <a:rPr lang="en-US" dirty="0" smtClean="0"/>
              <a:t> disturbances.</a:t>
            </a:r>
          </a:p>
          <a:p>
            <a:pPr marL="0" indent="0" algn="just" eaLnBrk="1" hangingPunct="1">
              <a:buNone/>
            </a:pPr>
            <a:endParaRPr lang="en-US" dirty="0" smtClean="0"/>
          </a:p>
          <a:p>
            <a:pPr algn="just" eaLnBrk="1" hangingPunct="1"/>
            <a:r>
              <a:rPr lang="en-US" dirty="0" smtClean="0"/>
              <a:t>Deviations divided into four general categories</a:t>
            </a:r>
          </a:p>
          <a:p>
            <a:pPr lvl="1" algn="just" eaLnBrk="1" hangingPunct="1"/>
            <a:r>
              <a:rPr lang="en-US" b="1" dirty="0" smtClean="0"/>
              <a:t>Respiratory acidosis</a:t>
            </a:r>
          </a:p>
          <a:p>
            <a:pPr lvl="1" algn="just" eaLnBrk="1" hangingPunct="1"/>
            <a:r>
              <a:rPr lang="en-US" b="1" dirty="0" smtClean="0"/>
              <a:t>Respiratory alkalosis</a:t>
            </a:r>
          </a:p>
          <a:p>
            <a:pPr lvl="1" algn="just" eaLnBrk="1" hangingPunct="1"/>
            <a:r>
              <a:rPr lang="en-US" b="1" dirty="0" smtClean="0"/>
              <a:t>Metabolic acidosis</a:t>
            </a:r>
          </a:p>
          <a:p>
            <a:pPr lvl="1" algn="just" eaLnBrk="1" hangingPunct="1"/>
            <a:r>
              <a:rPr lang="en-US" b="1" dirty="0" smtClean="0"/>
              <a:t>Metabolic alkalosis</a:t>
            </a:r>
          </a:p>
        </p:txBody>
      </p:sp>
    </p:spTree>
    <p:extLst>
      <p:ext uri="{BB962C8B-B14F-4D97-AF65-F5344CB8AC3E}">
        <p14:creationId xmlns:p14="http://schemas.microsoft.com/office/powerpoint/2010/main" val="699561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2818FA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FF00"/>
                </a:solidFill>
              </a:rPr>
              <a:t>Respiratory Acidosis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24000"/>
            <a:ext cx="8610600" cy="5592763"/>
          </a:xfrm>
        </p:spPr>
        <p:txBody>
          <a:bodyPr>
            <a:normAutofit fontScale="85000" lnSpcReduction="20000"/>
          </a:bodyPr>
          <a:lstStyle/>
          <a:p>
            <a:pPr algn="just" eaLnBrk="1" hangingPunct="1"/>
            <a:r>
              <a:rPr lang="en-US" sz="3000" dirty="0" smtClean="0"/>
              <a:t>Result of </a:t>
            </a:r>
            <a:r>
              <a:rPr lang="en-US" sz="3000" b="1" dirty="0" smtClean="0"/>
              <a:t>abnormal CO</a:t>
            </a:r>
            <a:r>
              <a:rPr lang="en-US" sz="3000" b="1" baseline="-25000" dirty="0" smtClean="0"/>
              <a:t>2</a:t>
            </a:r>
            <a:r>
              <a:rPr lang="en-US" sz="3000" b="1" dirty="0" smtClean="0"/>
              <a:t> retention </a:t>
            </a:r>
            <a:r>
              <a:rPr lang="en-US" sz="3000" dirty="0" smtClean="0"/>
              <a:t>arising from hypoventilation</a:t>
            </a:r>
          </a:p>
          <a:p>
            <a:pPr algn="just" eaLnBrk="1" hangingPunct="1">
              <a:buFontTx/>
              <a:buNone/>
            </a:pPr>
            <a:endParaRPr lang="en-US" sz="3000" dirty="0" smtClean="0"/>
          </a:p>
          <a:p>
            <a:pPr algn="just" eaLnBrk="1" hangingPunct="1"/>
            <a:r>
              <a:rPr lang="en-US" sz="3000" b="1" dirty="0" smtClean="0"/>
              <a:t>Possible causes</a:t>
            </a:r>
          </a:p>
          <a:p>
            <a:pPr lvl="1" algn="just" eaLnBrk="1" hangingPunct="1"/>
            <a:r>
              <a:rPr lang="en-US" sz="3000" dirty="0" smtClean="0"/>
              <a:t>Lung disease</a:t>
            </a:r>
          </a:p>
          <a:p>
            <a:pPr lvl="1" algn="just" eaLnBrk="1" hangingPunct="1"/>
            <a:r>
              <a:rPr lang="en-US" sz="3000" dirty="0" smtClean="0"/>
              <a:t>Depression of respiratory center by drugs or disease</a:t>
            </a:r>
          </a:p>
          <a:p>
            <a:pPr lvl="1" algn="just" eaLnBrk="1" hangingPunct="1"/>
            <a:r>
              <a:rPr lang="en-US" sz="3000" dirty="0" smtClean="0"/>
              <a:t>Nerve or muscle disorders that reduce respiratory muscle activity</a:t>
            </a:r>
          </a:p>
          <a:p>
            <a:pPr lvl="1" algn="just" eaLnBrk="1" hangingPunct="1"/>
            <a:r>
              <a:rPr lang="en-US" sz="3000" dirty="0" smtClean="0"/>
              <a:t>Holding breath</a:t>
            </a:r>
          </a:p>
          <a:p>
            <a:pPr lvl="1" algn="just" eaLnBrk="1" hangingPunct="1"/>
            <a:endParaRPr lang="en-US" sz="3000" dirty="0"/>
          </a:p>
          <a:p>
            <a:pPr lvl="0" algn="just">
              <a:spcBef>
                <a:spcPts val="0"/>
              </a:spcBef>
            </a:pPr>
            <a:r>
              <a:rPr lang="en-US" sz="3000" b="1" dirty="0">
                <a:solidFill>
                  <a:prstClr val="black"/>
                </a:solidFill>
              </a:rPr>
              <a:t>Compensations</a:t>
            </a:r>
          </a:p>
          <a:p>
            <a:pPr lvl="1" algn="just">
              <a:spcBef>
                <a:spcPts val="0"/>
              </a:spcBef>
              <a:buFontTx/>
              <a:buChar char="-"/>
            </a:pPr>
            <a:r>
              <a:rPr lang="en-US" sz="3000" dirty="0" smtClean="0">
                <a:solidFill>
                  <a:prstClr val="black"/>
                </a:solidFill>
              </a:rPr>
              <a:t>Chemical </a:t>
            </a:r>
            <a:r>
              <a:rPr lang="en-US" sz="3000" dirty="0">
                <a:solidFill>
                  <a:prstClr val="black"/>
                </a:solidFill>
              </a:rPr>
              <a:t>buffers immediately take up additional </a:t>
            </a:r>
            <a:r>
              <a:rPr lang="en-US" sz="3000" dirty="0" smtClean="0">
                <a:solidFill>
                  <a:prstClr val="black"/>
                </a:solidFill>
              </a:rPr>
              <a:t>H</a:t>
            </a:r>
            <a:r>
              <a:rPr lang="en-US" sz="3000" baseline="30000" dirty="0" smtClean="0">
                <a:solidFill>
                  <a:prstClr val="black"/>
                </a:solidFill>
              </a:rPr>
              <a:t>+</a:t>
            </a:r>
            <a:endParaRPr lang="en-US" sz="3000" dirty="0">
              <a:solidFill>
                <a:prstClr val="black"/>
              </a:solidFill>
            </a:endParaRPr>
          </a:p>
          <a:p>
            <a:pPr lvl="1" algn="just">
              <a:spcBef>
                <a:spcPts val="0"/>
              </a:spcBef>
              <a:buFontTx/>
              <a:buChar char="-"/>
            </a:pPr>
            <a:r>
              <a:rPr lang="en-US" sz="3000" dirty="0" smtClean="0">
                <a:solidFill>
                  <a:prstClr val="black"/>
                </a:solidFill>
              </a:rPr>
              <a:t>Kidneys </a:t>
            </a:r>
            <a:r>
              <a:rPr lang="en-US" sz="3000" dirty="0">
                <a:solidFill>
                  <a:prstClr val="black"/>
                </a:solidFill>
              </a:rPr>
              <a:t>are most important in compensating for respiratory acidosis </a:t>
            </a:r>
          </a:p>
          <a:p>
            <a:pPr lvl="1" eaLnBrk="1" hangingPunct="1"/>
            <a:endParaRPr lang="en-US" sz="2200" dirty="0" smtClean="0"/>
          </a:p>
          <a:p>
            <a:pPr lvl="1" eaLnBrk="1" hangingPunct="1">
              <a:buFontTx/>
              <a:buNone/>
            </a:pPr>
            <a:endParaRPr lang="en-US" sz="2200" dirty="0" smtClean="0"/>
          </a:p>
          <a:p>
            <a:pPr lvl="1" eaLnBrk="1" hangingPunct="1"/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35937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2818FA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FF00"/>
                </a:solidFill>
              </a:rPr>
              <a:t>Respiratory Alkalosis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5959367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en-US" sz="3000" dirty="0" smtClean="0"/>
              <a:t>Primarily due to </a:t>
            </a:r>
            <a:r>
              <a:rPr lang="en-US" sz="3000" b="1" dirty="0" smtClean="0"/>
              <a:t>excessive loss of CO</a:t>
            </a:r>
            <a:r>
              <a:rPr lang="en-US" sz="3000" b="1" baseline="-25000" dirty="0" smtClean="0"/>
              <a:t>2</a:t>
            </a:r>
            <a:r>
              <a:rPr lang="en-US" sz="3000" b="1" dirty="0" smtClean="0"/>
              <a:t> from body </a:t>
            </a:r>
            <a:r>
              <a:rPr lang="en-US" sz="3000" dirty="0" smtClean="0"/>
              <a:t>as result of hyperventilation</a:t>
            </a:r>
          </a:p>
          <a:p>
            <a:pPr algn="just" eaLnBrk="1" hangingPunct="1">
              <a:lnSpc>
                <a:spcPct val="120000"/>
              </a:lnSpc>
              <a:buFontTx/>
              <a:buNone/>
            </a:pPr>
            <a:endParaRPr lang="en-US" sz="3000" dirty="0" smtClean="0"/>
          </a:p>
          <a:p>
            <a:pPr algn="just" eaLnBrk="1" hangingPunct="1">
              <a:lnSpc>
                <a:spcPct val="120000"/>
              </a:lnSpc>
            </a:pPr>
            <a:r>
              <a:rPr lang="en-US" sz="3000" b="1" dirty="0" smtClean="0"/>
              <a:t>Possible causes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sz="3000" dirty="0" smtClean="0"/>
              <a:t>Fever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sz="3000" dirty="0" smtClean="0"/>
              <a:t>Anxiety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sz="3000" dirty="0" smtClean="0"/>
              <a:t>Physiologic mechanisms at high altitude</a:t>
            </a:r>
          </a:p>
          <a:p>
            <a:pPr lvl="1" algn="just" eaLnBrk="1" hangingPunct="1">
              <a:lnSpc>
                <a:spcPct val="120000"/>
              </a:lnSpc>
            </a:pPr>
            <a:endParaRPr lang="en-US" sz="3000" dirty="0"/>
          </a:p>
          <a:p>
            <a:pPr lvl="0" algn="just">
              <a:lnSpc>
                <a:spcPct val="120000"/>
              </a:lnSpc>
              <a:spcBef>
                <a:spcPts val="0"/>
              </a:spcBef>
            </a:pPr>
            <a:r>
              <a:rPr lang="en-US" sz="3000" b="1" dirty="0">
                <a:solidFill>
                  <a:prstClr val="black"/>
                </a:solidFill>
              </a:rPr>
              <a:t>Compensations 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US" sz="3000" dirty="0" smtClean="0">
                <a:solidFill>
                  <a:prstClr val="black"/>
                </a:solidFill>
              </a:rPr>
              <a:t>Chemical </a:t>
            </a:r>
            <a:r>
              <a:rPr lang="en-US" sz="3000" dirty="0">
                <a:solidFill>
                  <a:prstClr val="black"/>
                </a:solidFill>
              </a:rPr>
              <a:t>buffer systems liberate </a:t>
            </a:r>
            <a:r>
              <a:rPr lang="en-US" sz="3000" dirty="0" smtClean="0">
                <a:solidFill>
                  <a:prstClr val="black"/>
                </a:solidFill>
              </a:rPr>
              <a:t>H</a:t>
            </a:r>
            <a:r>
              <a:rPr lang="en-US" sz="3000" baseline="30000" dirty="0" smtClean="0">
                <a:solidFill>
                  <a:prstClr val="black"/>
                </a:solidFill>
              </a:rPr>
              <a:t>+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US" sz="3000" dirty="0" smtClean="0">
                <a:solidFill>
                  <a:prstClr val="black"/>
                </a:solidFill>
              </a:rPr>
              <a:t>If </a:t>
            </a:r>
            <a:r>
              <a:rPr lang="en-US" sz="3000" dirty="0">
                <a:solidFill>
                  <a:prstClr val="black"/>
                </a:solidFill>
              </a:rPr>
              <a:t>situation continues a few days, kidneys compensate by conserving H</a:t>
            </a:r>
            <a:r>
              <a:rPr lang="en-US" sz="3000" baseline="30000" dirty="0">
                <a:solidFill>
                  <a:prstClr val="black"/>
                </a:solidFill>
              </a:rPr>
              <a:t>+</a:t>
            </a:r>
            <a:r>
              <a:rPr lang="en-US" sz="3000" dirty="0">
                <a:solidFill>
                  <a:prstClr val="black"/>
                </a:solidFill>
              </a:rPr>
              <a:t> and excreting </a:t>
            </a:r>
            <a:r>
              <a:rPr lang="en-US" sz="3000" dirty="0" smtClean="0">
                <a:solidFill>
                  <a:prstClr val="black"/>
                </a:solidFill>
              </a:rPr>
              <a:t>more HCO</a:t>
            </a:r>
            <a:r>
              <a:rPr lang="en-US" sz="3000" baseline="-25000" dirty="0" smtClean="0">
                <a:solidFill>
                  <a:prstClr val="black"/>
                </a:solidFill>
              </a:rPr>
              <a:t>3</a:t>
            </a:r>
            <a:r>
              <a:rPr lang="en-US" sz="3000" baseline="30000" dirty="0" smtClean="0">
                <a:solidFill>
                  <a:prstClr val="black"/>
                </a:solidFill>
              </a:rPr>
              <a:t>-</a:t>
            </a:r>
            <a:r>
              <a:rPr lang="en-US" sz="3000" baseline="30000" dirty="0">
                <a:solidFill>
                  <a:prstClr val="black"/>
                </a:solidFill>
              </a:rPr>
              <a:t/>
            </a:r>
            <a:br>
              <a:rPr lang="en-US" sz="3000" baseline="30000" dirty="0">
                <a:solidFill>
                  <a:prstClr val="black"/>
                </a:solidFill>
              </a:rPr>
            </a:br>
            <a:endParaRPr lang="en-US" sz="3000" dirty="0">
              <a:solidFill>
                <a:prstClr val="black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sz="22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247363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18000"/>
            <a:ext cx="7696200" cy="888000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15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US" sz="4800" b="1" dirty="0">
                <a:solidFill>
                  <a:srgbClr val="FFFF00"/>
                </a:solidFill>
              </a:rPr>
              <a:t>Objectives </a:t>
            </a:r>
            <a:endParaRPr lang="en-US" sz="4800" b="1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5972" y="762000"/>
            <a:ext cx="8763000" cy="6274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>
                <a:solidFill>
                  <a:prstClr val="black"/>
                </a:solidFill>
              </a:rPr>
              <a:t>Identify the normal range of pH values, and the upper and lower limits compatible with life.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>
                <a:solidFill>
                  <a:prstClr val="black"/>
                </a:solidFill>
              </a:rPr>
              <a:t>Identify the role of kidney in regulation of acid base balance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>
                <a:solidFill>
                  <a:prstClr val="black"/>
                </a:solidFill>
              </a:rPr>
              <a:t>Describe the adjustments in filtered load and HCO3 reabsorption (H+ secretion) by alterations in systemic acid-base balance.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>
                <a:solidFill>
                  <a:prstClr val="black"/>
                </a:solidFill>
              </a:rPr>
              <a:t>Describe </a:t>
            </a:r>
            <a:r>
              <a:rPr lang="en-US" sz="3000" dirty="0" smtClean="0">
                <a:solidFill>
                  <a:prstClr val="black"/>
                </a:solidFill>
              </a:rPr>
              <a:t>compensatory </a:t>
            </a:r>
            <a:r>
              <a:rPr lang="en-US" sz="3000" dirty="0">
                <a:solidFill>
                  <a:prstClr val="black"/>
                </a:solidFill>
              </a:rPr>
              <a:t>mechanisms in different conditions of acid base imbalance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>
                <a:solidFill>
                  <a:prstClr val="black"/>
                </a:solidFill>
              </a:rPr>
              <a:t>Describe the blood </a:t>
            </a:r>
            <a:r>
              <a:rPr lang="en-US" sz="3000" dirty="0" smtClean="0">
                <a:solidFill>
                  <a:prstClr val="black"/>
                </a:solidFill>
              </a:rPr>
              <a:t>chemistry </a:t>
            </a:r>
            <a:r>
              <a:rPr lang="en-US" sz="3000" dirty="0">
                <a:solidFill>
                  <a:prstClr val="black"/>
                </a:solidFill>
              </a:rPr>
              <a:t>in conditions of acid base balance Disorders</a:t>
            </a:r>
          </a:p>
          <a:p>
            <a:pPr marL="342900" lvl="0" indent="-342900" algn="justLow">
              <a:lnSpc>
                <a:spcPct val="50000"/>
              </a:lnSpc>
              <a:spcAft>
                <a:spcPts val="600"/>
              </a:spcAft>
              <a:buSzPts val="1600"/>
              <a:buFont typeface="Wingdings"/>
              <a:buChar char=""/>
            </a:pPr>
            <a:endParaRPr lang="en-US" sz="2400" b="1" u="heavy" dirty="0" smtClean="0">
              <a:latin typeface="Bookman Old Style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710763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990600"/>
          </a:xfrm>
          <a:solidFill>
            <a:srgbClr val="2818FA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FF00"/>
                </a:solidFill>
              </a:rPr>
              <a:t>Metabolic Acidosis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8229600" cy="4983163"/>
          </a:xfrm>
        </p:spPr>
        <p:txBody>
          <a:bodyPr>
            <a:normAutofit fontScale="25000" lnSpcReduction="20000"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en-US" sz="11200" b="1" dirty="0" smtClean="0"/>
              <a:t>Causes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sz="11200" dirty="0" smtClean="0"/>
              <a:t>Severe diarrhea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sz="11200" dirty="0" smtClean="0"/>
              <a:t>Diabetes mellitus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sz="11200" dirty="0" smtClean="0"/>
              <a:t>Strenuous exercise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sz="11200" dirty="0" smtClean="0"/>
              <a:t>Uremic acidosis</a:t>
            </a:r>
          </a:p>
          <a:p>
            <a:pPr lvl="1" algn="just" eaLnBrk="1" hangingPunct="1">
              <a:lnSpc>
                <a:spcPct val="120000"/>
              </a:lnSpc>
              <a:buFontTx/>
              <a:buNone/>
            </a:pPr>
            <a:endParaRPr lang="en-US" sz="11200" dirty="0"/>
          </a:p>
          <a:p>
            <a:pPr lvl="0" algn="just">
              <a:lnSpc>
                <a:spcPct val="120000"/>
              </a:lnSpc>
              <a:spcBef>
                <a:spcPts val="0"/>
              </a:spcBef>
            </a:pPr>
            <a:r>
              <a:rPr lang="en-US" sz="11200" b="1" dirty="0">
                <a:solidFill>
                  <a:prstClr val="black"/>
                </a:solidFill>
              </a:rPr>
              <a:t>Compensations </a:t>
            </a:r>
          </a:p>
          <a:p>
            <a:pPr marL="457200" lvl="1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200" dirty="0" smtClean="0">
                <a:solidFill>
                  <a:prstClr val="black"/>
                </a:solidFill>
              </a:rPr>
              <a:t>- Buffers </a:t>
            </a:r>
            <a:r>
              <a:rPr lang="en-US" sz="11200" dirty="0">
                <a:solidFill>
                  <a:prstClr val="black"/>
                </a:solidFill>
              </a:rPr>
              <a:t>take up extra H</a:t>
            </a:r>
            <a:r>
              <a:rPr lang="en-US" sz="11200" baseline="30000" dirty="0">
                <a:solidFill>
                  <a:prstClr val="black"/>
                </a:solidFill>
              </a:rPr>
              <a:t>+</a:t>
            </a:r>
          </a:p>
          <a:p>
            <a:pPr marL="457200" lvl="1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200" dirty="0" smtClean="0">
                <a:solidFill>
                  <a:prstClr val="black"/>
                </a:solidFill>
              </a:rPr>
              <a:t>- Lungs </a:t>
            </a:r>
            <a:r>
              <a:rPr lang="en-US" sz="11200" dirty="0">
                <a:solidFill>
                  <a:prstClr val="black"/>
                </a:solidFill>
              </a:rPr>
              <a:t>blow off additional H</a:t>
            </a:r>
            <a:r>
              <a:rPr lang="en-US" sz="11200" baseline="30000" dirty="0">
                <a:solidFill>
                  <a:prstClr val="black"/>
                </a:solidFill>
              </a:rPr>
              <a:t>+</a:t>
            </a:r>
            <a:r>
              <a:rPr lang="en-US" sz="11200" dirty="0">
                <a:solidFill>
                  <a:prstClr val="black"/>
                </a:solidFill>
              </a:rPr>
              <a:t> generating CO</a:t>
            </a:r>
            <a:r>
              <a:rPr lang="en-US" sz="11200" baseline="-25000" dirty="0">
                <a:solidFill>
                  <a:prstClr val="black"/>
                </a:solidFill>
              </a:rPr>
              <a:t>2</a:t>
            </a:r>
          </a:p>
          <a:p>
            <a:pPr marL="457200" lvl="1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200" dirty="0" smtClean="0">
                <a:solidFill>
                  <a:prstClr val="black"/>
                </a:solidFill>
              </a:rPr>
              <a:t>- Kidneys </a:t>
            </a:r>
            <a:r>
              <a:rPr lang="en-US" sz="11200" dirty="0">
                <a:solidFill>
                  <a:prstClr val="black"/>
                </a:solidFill>
              </a:rPr>
              <a:t>excrete more H</a:t>
            </a:r>
            <a:r>
              <a:rPr lang="en-US" sz="11200" baseline="30000" dirty="0">
                <a:solidFill>
                  <a:prstClr val="black"/>
                </a:solidFill>
              </a:rPr>
              <a:t>+</a:t>
            </a:r>
            <a:r>
              <a:rPr lang="en-US" sz="11200" dirty="0">
                <a:solidFill>
                  <a:prstClr val="black"/>
                </a:solidFill>
              </a:rPr>
              <a:t> and conserve more HCO</a:t>
            </a:r>
            <a:r>
              <a:rPr lang="en-US" sz="11200" baseline="-25000" dirty="0">
                <a:solidFill>
                  <a:prstClr val="black"/>
                </a:solidFill>
              </a:rPr>
              <a:t>3</a:t>
            </a:r>
            <a:r>
              <a:rPr lang="en-US" sz="11200" baseline="30000" dirty="0">
                <a:solidFill>
                  <a:prstClr val="black"/>
                </a:solidFill>
              </a:rPr>
              <a:t>-</a:t>
            </a:r>
            <a:endParaRPr lang="en-US" sz="11200" dirty="0">
              <a:solidFill>
                <a:prstClr val="black"/>
              </a:solidFill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6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200" baseline="30000" dirty="0" smtClean="0"/>
              <a:t/>
            </a:r>
            <a:br>
              <a:rPr lang="en-US" sz="2200" baseline="30000" dirty="0" smtClean="0"/>
            </a:br>
            <a:r>
              <a:rPr lang="en-US" sz="2200" baseline="30000" dirty="0" smtClean="0"/>
              <a:t/>
            </a:r>
            <a:br>
              <a:rPr lang="en-US" sz="2200" baseline="30000" dirty="0" smtClean="0"/>
            </a:br>
            <a:r>
              <a:rPr lang="en-US" sz="2200" baseline="30000" dirty="0" smtClean="0"/>
              <a:t/>
            </a:r>
            <a:br>
              <a:rPr lang="en-US" sz="2200" baseline="30000" dirty="0" smtClean="0"/>
            </a:b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990141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2818FA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FF00"/>
                </a:solidFill>
              </a:rPr>
              <a:t>Metabolic Alkalosis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lnSpc>
                <a:spcPct val="110000"/>
              </a:lnSpc>
            </a:pPr>
            <a:r>
              <a:rPr lang="en-US" sz="2800" b="1" dirty="0" smtClean="0"/>
              <a:t>Causes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en-US" dirty="0" smtClean="0"/>
              <a:t>Vomiting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en-US" dirty="0" smtClean="0"/>
              <a:t>Ingestion of alkaline drugs</a:t>
            </a:r>
          </a:p>
          <a:p>
            <a:pPr marL="457200" lvl="1" indent="0" algn="just" eaLnBrk="1" hangingPunct="1">
              <a:lnSpc>
                <a:spcPct val="110000"/>
              </a:lnSpc>
              <a:buNone/>
            </a:pPr>
            <a:endParaRPr lang="en-US" dirty="0" smtClean="0"/>
          </a:p>
          <a:p>
            <a:pPr lvl="0" algn="just">
              <a:lnSpc>
                <a:spcPct val="110000"/>
              </a:lnSpc>
              <a:spcBef>
                <a:spcPts val="0"/>
              </a:spcBef>
            </a:pPr>
            <a:r>
              <a:rPr lang="en-US" sz="2800" b="1" dirty="0">
                <a:solidFill>
                  <a:prstClr val="black"/>
                </a:solidFill>
              </a:rPr>
              <a:t>Compensations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Chemical </a:t>
            </a:r>
            <a:r>
              <a:rPr lang="en-US" dirty="0">
                <a:solidFill>
                  <a:prstClr val="black"/>
                </a:solidFill>
              </a:rPr>
              <a:t>buffer systems immediately liberate </a:t>
            </a:r>
            <a:r>
              <a:rPr lang="en-US" dirty="0" smtClean="0">
                <a:solidFill>
                  <a:prstClr val="black"/>
                </a:solidFill>
              </a:rPr>
              <a:t>H</a:t>
            </a:r>
            <a:r>
              <a:rPr lang="en-US" baseline="30000" dirty="0" smtClean="0">
                <a:solidFill>
                  <a:prstClr val="black"/>
                </a:solidFill>
              </a:rPr>
              <a:t>+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Ventilation </a:t>
            </a:r>
            <a:r>
              <a:rPr lang="en-US" dirty="0">
                <a:solidFill>
                  <a:prstClr val="black"/>
                </a:solidFill>
              </a:rPr>
              <a:t>is </a:t>
            </a:r>
            <a:r>
              <a:rPr lang="en-US" dirty="0" smtClean="0">
                <a:solidFill>
                  <a:prstClr val="black"/>
                </a:solidFill>
              </a:rPr>
              <a:t>reduced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If </a:t>
            </a:r>
            <a:r>
              <a:rPr lang="en-US" dirty="0">
                <a:solidFill>
                  <a:prstClr val="black"/>
                </a:solidFill>
              </a:rPr>
              <a:t>condition persists for several days, kidneys conserve H</a:t>
            </a:r>
            <a:r>
              <a:rPr lang="en-US" baseline="30000" dirty="0">
                <a:solidFill>
                  <a:prstClr val="black"/>
                </a:solidFill>
              </a:rPr>
              <a:t>+</a:t>
            </a:r>
            <a:r>
              <a:rPr lang="en-US" dirty="0">
                <a:solidFill>
                  <a:prstClr val="black"/>
                </a:solidFill>
              </a:rPr>
              <a:t> and excrete excess HCO</a:t>
            </a:r>
            <a:r>
              <a:rPr lang="en-US" baseline="-25000" dirty="0">
                <a:solidFill>
                  <a:prstClr val="black"/>
                </a:solidFill>
              </a:rPr>
              <a:t>3</a:t>
            </a:r>
            <a:r>
              <a:rPr lang="en-US" baseline="30000" dirty="0">
                <a:solidFill>
                  <a:prstClr val="black"/>
                </a:solidFill>
              </a:rPr>
              <a:t>-</a:t>
            </a:r>
            <a:r>
              <a:rPr lang="en-US" dirty="0">
                <a:solidFill>
                  <a:prstClr val="black"/>
                </a:solidFill>
              </a:rPr>
              <a:t> in the urine </a:t>
            </a:r>
          </a:p>
          <a:p>
            <a:pPr lvl="1" eaLnBrk="1" hangingPunct="1"/>
            <a:endParaRPr lang="en-US" sz="2200" dirty="0" smtClean="0"/>
          </a:p>
          <a:p>
            <a:pPr lvl="1" eaLnBrk="1" hangingPunct="1">
              <a:buFontTx/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215730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http://image.slidesharecdn.com/acidbasebalancebasics-131206003913-phpapp02/95/acidbase-balance-basics-49-638.jpg?cb=13862903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6868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402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098" name="Picture 2" descr="http://images.slideplayer.com/22/6414251/slides/slide_6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7"/>
          <a:stretch/>
        </p:blipFill>
        <p:spPr bwMode="auto">
          <a:xfrm>
            <a:off x="7883" y="0"/>
            <a:ext cx="91440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430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  <a:solidFill>
            <a:srgbClr val="2818FA"/>
          </a:solidFill>
        </p:spPr>
        <p:txBody>
          <a:bodyPr/>
          <a:lstStyle/>
          <a:p>
            <a:pPr eaLnBrk="1" hangingPunct="1"/>
            <a:r>
              <a:rPr lang="en-US" sz="4400" b="1" kern="1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References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algn="just" rtl="0" eaLnBrk="1" hangingPunct="1"/>
            <a:r>
              <a:rPr lang="en-US" dirty="0" smtClean="0">
                <a:latin typeface="Calibri" pitchFamily="34" charset="0"/>
                <a:cs typeface="Calibri" pitchFamily="34" charset="0"/>
              </a:rPr>
              <a:t>Human physiology by Lauralee Sherwood, seventh edition</a:t>
            </a:r>
          </a:p>
          <a:p>
            <a:pPr algn="just" rtl="0" eaLnBrk="1" hangingPunct="1"/>
            <a:r>
              <a:rPr lang="en-US" dirty="0" smtClean="0">
                <a:latin typeface="Calibri" pitchFamily="34" charset="0"/>
                <a:cs typeface="Calibri" pitchFamily="34" charset="0"/>
              </a:rPr>
              <a:t>Text book physiology by </a:t>
            </a:r>
            <a:r>
              <a:rPr lang="en-US" smtClean="0">
                <a:latin typeface="Calibri" pitchFamily="34" charset="0"/>
                <a:cs typeface="Calibri" pitchFamily="34" charset="0"/>
              </a:rPr>
              <a:t>Guyton &amp; Hall, 11</a:t>
            </a:r>
            <a:r>
              <a:rPr lang="en-US" baseline="30000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edition</a:t>
            </a:r>
          </a:p>
          <a:p>
            <a:pPr algn="just" rtl="0" eaLnBrk="1" hangingPunct="1"/>
            <a:r>
              <a:rPr lang="en-US" dirty="0" smtClean="0">
                <a:latin typeface="Calibri" pitchFamily="34" charset="0"/>
                <a:cs typeface="Calibri" pitchFamily="34" charset="0"/>
              </a:rPr>
              <a:t>Text book of physiology by Linda .s contanzo,third edition</a:t>
            </a:r>
          </a:p>
          <a:p>
            <a:pPr algn="l" rtl="0" eaLnBrk="1" hangingPunct="1"/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algn="l" rtl="0" eaLnBrk="1" hangingPunct="1"/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05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696200" cy="622606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15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</a:rPr>
              <a:t>ACID-BASE BALANCE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5972" y="691288"/>
            <a:ext cx="87630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/>
              <a:t>Refers </a:t>
            </a:r>
            <a:r>
              <a:rPr lang="en-US" sz="2400" b="1" dirty="0"/>
              <a:t>to precise regulation of free H</a:t>
            </a:r>
            <a:r>
              <a:rPr lang="en-US" sz="2400" b="1" baseline="30000" dirty="0"/>
              <a:t>+</a:t>
            </a:r>
            <a:r>
              <a:rPr lang="en-US" sz="2400" b="1" dirty="0"/>
              <a:t> concentration in body fluids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="1" u="sng" dirty="0">
                <a:solidFill>
                  <a:prstClr val="black"/>
                </a:solidFill>
                <a:latin typeface="+mj-lt"/>
              </a:rPr>
              <a:t>Acids</a:t>
            </a:r>
          </a:p>
          <a:p>
            <a:pPr marL="742950" lvl="1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dirty="0">
                <a:solidFill>
                  <a:prstClr val="black"/>
                </a:solidFill>
                <a:latin typeface="+mj-lt"/>
              </a:rPr>
              <a:t>Group of H</a:t>
            </a:r>
            <a:r>
              <a:rPr lang="en-US" sz="2400" baseline="30000" dirty="0">
                <a:solidFill>
                  <a:prstClr val="black"/>
                </a:solidFill>
                <a:latin typeface="+mj-lt"/>
              </a:rPr>
              <a:t>+</a:t>
            </a:r>
            <a:r>
              <a:rPr lang="en-US" sz="2400" dirty="0">
                <a:solidFill>
                  <a:prstClr val="black"/>
                </a:solidFill>
                <a:latin typeface="+mj-lt"/>
              </a:rPr>
              <a:t> containing substances that dissociate in solution to release free H</a:t>
            </a:r>
            <a:r>
              <a:rPr lang="en-US" sz="2400" baseline="30000" dirty="0">
                <a:solidFill>
                  <a:prstClr val="black"/>
                </a:solidFill>
                <a:latin typeface="+mj-lt"/>
              </a:rPr>
              <a:t>+</a:t>
            </a:r>
            <a:r>
              <a:rPr lang="en-US" sz="2400" dirty="0">
                <a:solidFill>
                  <a:prstClr val="black"/>
                </a:solidFill>
                <a:latin typeface="+mj-lt"/>
              </a:rPr>
              <a:t> and </a:t>
            </a:r>
            <a:r>
              <a:rPr lang="en-US" sz="2400" dirty="0" smtClean="0">
                <a:solidFill>
                  <a:prstClr val="black"/>
                </a:solidFill>
                <a:latin typeface="+mj-lt"/>
              </a:rPr>
              <a:t>anions </a:t>
            </a:r>
            <a:r>
              <a:rPr lang="en-US" sz="2400" b="1" dirty="0" smtClean="0">
                <a:solidFill>
                  <a:prstClr val="black"/>
                </a:solidFill>
                <a:latin typeface="+mj-lt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+mj-lt"/>
              </a:rPr>
              <a:t>H</a:t>
            </a:r>
            <a:r>
              <a:rPr lang="en-US" sz="2400" b="1" baseline="-25000" dirty="0">
                <a:solidFill>
                  <a:prstClr val="black"/>
                </a:solidFill>
                <a:latin typeface="+mj-lt"/>
              </a:rPr>
              <a:t>2</a:t>
            </a:r>
            <a:r>
              <a:rPr lang="en-US" sz="2400" b="1" dirty="0">
                <a:solidFill>
                  <a:prstClr val="black"/>
                </a:solidFill>
                <a:latin typeface="+mj-lt"/>
              </a:rPr>
              <a:t>CO</a:t>
            </a:r>
            <a:r>
              <a:rPr lang="en-US" sz="2400" b="1" baseline="-25000" dirty="0">
                <a:solidFill>
                  <a:prstClr val="black"/>
                </a:solidFill>
                <a:latin typeface="+mj-lt"/>
              </a:rPr>
              <a:t>3</a:t>
            </a:r>
            <a:r>
              <a:rPr lang="en-US" sz="2400" b="1" dirty="0">
                <a:solidFill>
                  <a:prstClr val="black"/>
                </a:solidFill>
                <a:latin typeface="+mj-lt"/>
              </a:rPr>
              <a:t>)</a:t>
            </a:r>
            <a:endParaRPr lang="en-US" sz="2400" dirty="0">
              <a:solidFill>
                <a:prstClr val="black"/>
              </a:solidFill>
              <a:latin typeface="+mj-lt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="1" u="sng" dirty="0">
                <a:solidFill>
                  <a:prstClr val="black"/>
                </a:solidFill>
                <a:latin typeface="+mj-lt"/>
              </a:rPr>
              <a:t>Bases</a:t>
            </a:r>
            <a:r>
              <a:rPr lang="en-US" sz="2800" dirty="0">
                <a:solidFill>
                  <a:prstClr val="black"/>
                </a:solidFill>
                <a:latin typeface="+mj-lt"/>
              </a:rPr>
              <a:t> </a:t>
            </a:r>
          </a:p>
          <a:p>
            <a:pPr marL="742950" lvl="1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dirty="0">
                <a:solidFill>
                  <a:prstClr val="black"/>
                </a:solidFill>
                <a:latin typeface="+mj-lt"/>
              </a:rPr>
              <a:t>Substance that can combine with free H</a:t>
            </a:r>
            <a:r>
              <a:rPr lang="en-US" sz="2400" baseline="30000" dirty="0">
                <a:solidFill>
                  <a:prstClr val="black"/>
                </a:solidFill>
                <a:latin typeface="+mj-lt"/>
              </a:rPr>
              <a:t>+</a:t>
            </a:r>
            <a:r>
              <a:rPr lang="en-US" sz="2400" dirty="0">
                <a:solidFill>
                  <a:prstClr val="black"/>
                </a:solidFill>
                <a:latin typeface="+mj-lt"/>
              </a:rPr>
              <a:t> and remove it from </a:t>
            </a:r>
            <a:r>
              <a:rPr lang="en-US" sz="2400" dirty="0" smtClean="0">
                <a:solidFill>
                  <a:prstClr val="black"/>
                </a:solidFill>
                <a:latin typeface="+mj-lt"/>
              </a:rPr>
              <a:t>solution </a:t>
            </a:r>
            <a:r>
              <a:rPr lang="en-US" sz="2400" b="1" dirty="0" smtClean="0">
                <a:solidFill>
                  <a:prstClr val="black"/>
                </a:solidFill>
                <a:latin typeface="+mj-lt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+mj-lt"/>
              </a:rPr>
              <a:t>HCO</a:t>
            </a:r>
            <a:r>
              <a:rPr lang="en-US" sz="2400" b="1" baseline="-25000" dirty="0">
                <a:solidFill>
                  <a:prstClr val="black"/>
                </a:solidFill>
                <a:latin typeface="+mj-lt"/>
              </a:rPr>
              <a:t>3</a:t>
            </a:r>
            <a:r>
              <a:rPr lang="en-US" sz="2400" b="1" dirty="0" smtClean="0">
                <a:solidFill>
                  <a:prstClr val="black"/>
                </a:solidFill>
                <a:latin typeface="+mj-lt"/>
              </a:rPr>
              <a:t>)</a:t>
            </a:r>
          </a:p>
          <a:p>
            <a:pPr lvl="1" algn="just">
              <a:spcBef>
                <a:spcPct val="20000"/>
              </a:spcBef>
            </a:pPr>
            <a:endParaRPr lang="en-US" sz="2800" b="1" u="heavy" dirty="0">
              <a:latin typeface="+mj-lt"/>
              <a:ea typeface="SimSun"/>
            </a:endParaRPr>
          </a:p>
          <a:p>
            <a:pPr marL="342900" lvl="0" indent="-342900" algn="just">
              <a:lnSpc>
                <a:spcPct val="140000"/>
              </a:lnSpc>
              <a:spcAft>
                <a:spcPts val="600"/>
              </a:spcAft>
              <a:buSzPts val="1600"/>
              <a:buFont typeface="Wingdings"/>
              <a:buChar char=""/>
            </a:pPr>
            <a:r>
              <a:rPr lang="en-US" sz="2400" b="1" u="heavy" dirty="0" smtClean="0">
                <a:solidFill>
                  <a:srgbClr val="2818FA"/>
                </a:solidFill>
                <a:latin typeface="Bookman Old Style"/>
                <a:ea typeface="SimSun"/>
              </a:rPr>
              <a:t>H</a:t>
            </a:r>
            <a:r>
              <a:rPr lang="en-US" sz="2400" b="1" u="heavy" baseline="30000" dirty="0">
                <a:solidFill>
                  <a:srgbClr val="2818FA"/>
                </a:solidFill>
                <a:latin typeface="Bookman Old Style"/>
                <a:ea typeface="SimSun"/>
              </a:rPr>
              <a:t>+</a:t>
            </a:r>
            <a:r>
              <a:rPr lang="en-US" sz="2400" b="1" u="heavy" dirty="0">
                <a:solidFill>
                  <a:srgbClr val="2818FA"/>
                </a:solidFill>
                <a:latin typeface="Bookman Old Style"/>
                <a:ea typeface="SimSun"/>
              </a:rPr>
              <a:t> </a:t>
            </a:r>
            <a:r>
              <a:rPr lang="en-GB" sz="2400" b="1" u="heavy" dirty="0">
                <a:solidFill>
                  <a:srgbClr val="2818FA"/>
                </a:solidFill>
                <a:latin typeface="Bookman Old Style"/>
                <a:ea typeface="Gungsuh"/>
              </a:rPr>
              <a:t>Concentration</a:t>
            </a:r>
            <a:r>
              <a:rPr lang="en-GB" sz="2400" b="1" dirty="0">
                <a:solidFill>
                  <a:srgbClr val="2818FA"/>
                </a:solidFill>
                <a:latin typeface="Cambria"/>
                <a:ea typeface="Gungsuh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must be kept constant at </a:t>
            </a:r>
            <a:r>
              <a:rPr lang="en-US" sz="2400" b="1" dirty="0">
                <a:solidFill>
                  <a:srgbClr val="000000"/>
                </a:solidFill>
                <a:latin typeface="Cambria"/>
                <a:ea typeface="SimSun"/>
              </a:rPr>
              <a:t>40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ambria"/>
                <a:ea typeface="SimSun"/>
              </a:rPr>
              <a:t>nanomol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/L in </a:t>
            </a:r>
            <a:r>
              <a:rPr lang="en-US" sz="2400" b="1" dirty="0">
                <a:solidFill>
                  <a:srgbClr val="000000"/>
                </a:solidFill>
                <a:latin typeface="Cambria"/>
                <a:ea typeface="SimSun"/>
              </a:rPr>
              <a:t>arterial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 blood (where </a:t>
            </a:r>
            <a:r>
              <a:rPr lang="en-US" sz="2400" b="1" dirty="0">
                <a:solidFill>
                  <a:srgbClr val="000000"/>
                </a:solidFill>
                <a:latin typeface="Cambria"/>
                <a:ea typeface="SimSun"/>
              </a:rPr>
              <a:t>pH = 7.4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, PCo</a:t>
            </a:r>
            <a:r>
              <a:rPr lang="en-US" sz="2400" baseline="-25000" dirty="0">
                <a:solidFill>
                  <a:srgbClr val="000000"/>
                </a:solidFill>
                <a:latin typeface="Cambria"/>
                <a:ea typeface="SimSun"/>
              </a:rPr>
              <a:t>2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 = 40 mmHg &amp; HCO</a:t>
            </a:r>
            <a:r>
              <a:rPr lang="en-US" sz="2400" baseline="-25000" dirty="0">
                <a:solidFill>
                  <a:srgbClr val="000000"/>
                </a:solidFill>
                <a:latin typeface="Cambria"/>
                <a:ea typeface="SimSun"/>
              </a:rPr>
              <a:t>3</a:t>
            </a:r>
            <a:r>
              <a:rPr lang="en-US" sz="2400" baseline="30000" dirty="0">
                <a:solidFill>
                  <a:srgbClr val="000000"/>
                </a:solidFill>
                <a:latin typeface="Cambria"/>
                <a:ea typeface="SimSun"/>
              </a:rPr>
              <a:t>-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 = 27 </a:t>
            </a:r>
            <a:r>
              <a:rPr lang="en-US" sz="2400" dirty="0" err="1">
                <a:solidFill>
                  <a:srgbClr val="000000"/>
                </a:solidFill>
                <a:latin typeface="Cambria"/>
                <a:ea typeface="SimSun"/>
              </a:rPr>
              <a:t>mEq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/L) &amp; in </a:t>
            </a:r>
            <a:r>
              <a:rPr lang="en-US" sz="2400" b="1" dirty="0">
                <a:solidFill>
                  <a:srgbClr val="000000"/>
                </a:solidFill>
                <a:latin typeface="Cambria"/>
                <a:ea typeface="SimSun"/>
              </a:rPr>
              <a:t>venous 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blood (</a:t>
            </a:r>
            <a:r>
              <a:rPr lang="en-US" sz="2400" b="1" dirty="0">
                <a:solidFill>
                  <a:srgbClr val="000000"/>
                </a:solidFill>
                <a:latin typeface="Cambria"/>
                <a:ea typeface="SimSun"/>
              </a:rPr>
              <a:t>pH=7.35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  <a:sym typeface="Wingdings"/>
              </a:rPr>
              <a:t></a:t>
            </a:r>
            <a:r>
              <a:rPr lang="en-US" sz="2400" dirty="0">
                <a:solidFill>
                  <a:srgbClr val="000000"/>
                </a:solidFill>
                <a:latin typeface="Cambria"/>
                <a:ea typeface="SimSun"/>
              </a:rPr>
              <a:t> more acidic). </a:t>
            </a:r>
            <a:endParaRPr lang="en-US" sz="2400" dirty="0">
              <a:latin typeface="Times New Roman"/>
              <a:ea typeface="SimSun"/>
            </a:endParaRPr>
          </a:p>
          <a:p>
            <a:pPr marL="342900" lvl="0" indent="-342900" algn="justLow">
              <a:lnSpc>
                <a:spcPct val="50000"/>
              </a:lnSpc>
              <a:spcAft>
                <a:spcPts val="600"/>
              </a:spcAft>
              <a:buSzPts val="1600"/>
              <a:buFont typeface="Wingdings"/>
              <a:buChar char=""/>
            </a:pPr>
            <a:endParaRPr lang="en-US" sz="2400" b="1" u="heavy" dirty="0" smtClean="0">
              <a:latin typeface="Bookman Old Style"/>
              <a:ea typeface="SimSu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696200" cy="622606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15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</a:rPr>
              <a:t>ACID-BASE BALANCE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914400"/>
            <a:ext cx="8988972" cy="609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Low">
              <a:lnSpc>
                <a:spcPct val="50000"/>
              </a:lnSpc>
              <a:spcAft>
                <a:spcPts val="600"/>
              </a:spcAft>
              <a:buSzPts val="1600"/>
              <a:buFont typeface="Wingdings"/>
              <a:buChar char=""/>
            </a:pPr>
            <a:endParaRPr lang="en-US" sz="2400" b="1" u="heavy" dirty="0" smtClean="0">
              <a:latin typeface="Bookman Old Style"/>
              <a:ea typeface="SimSun"/>
            </a:endParaRPr>
          </a:p>
          <a:p>
            <a:pPr marL="342900" lvl="0" indent="-342900" algn="justLow">
              <a:lnSpc>
                <a:spcPct val="140000"/>
              </a:lnSpc>
              <a:spcAft>
                <a:spcPts val="600"/>
              </a:spcAft>
              <a:buSzPts val="1600"/>
              <a:buFont typeface="Wingdings"/>
              <a:buChar char=""/>
            </a:pPr>
            <a:r>
              <a:rPr lang="en-US" sz="2800" b="1" u="heavy" dirty="0" smtClean="0">
                <a:latin typeface="Bookman Old Style"/>
                <a:ea typeface="SimSun"/>
              </a:rPr>
              <a:t>pH:</a:t>
            </a:r>
            <a:r>
              <a:rPr lang="en-US" sz="2800" b="1" dirty="0" smtClean="0">
                <a:latin typeface="Cambria"/>
                <a:ea typeface="SimSun"/>
              </a:rPr>
              <a:t> it </a:t>
            </a:r>
            <a:r>
              <a:rPr lang="en-US" sz="2800" dirty="0" smtClean="0">
                <a:latin typeface="Cambria"/>
                <a:ea typeface="SimSun"/>
              </a:rPr>
              <a:t>is the negative logarithm of H</a:t>
            </a:r>
            <a:r>
              <a:rPr lang="en-US" sz="2800" baseline="30000" dirty="0" smtClean="0">
                <a:latin typeface="Cambria"/>
                <a:ea typeface="SimSun"/>
              </a:rPr>
              <a:t>+</a:t>
            </a:r>
            <a:r>
              <a:rPr lang="en-US" sz="2800" dirty="0" smtClean="0">
                <a:latin typeface="Cambria"/>
                <a:ea typeface="SimSun"/>
              </a:rPr>
              <a:t> conc. </a:t>
            </a:r>
            <a:r>
              <a:rPr lang="en-US" sz="2800" b="1" dirty="0" smtClean="0">
                <a:latin typeface="Cambria"/>
                <a:ea typeface="SimSun"/>
              </a:rPr>
              <a:t>or </a:t>
            </a:r>
            <a:r>
              <a:rPr lang="en-US" sz="2800" dirty="0" smtClean="0">
                <a:latin typeface="Cambria"/>
                <a:ea typeface="SimSun"/>
              </a:rPr>
              <a:t>it</a:t>
            </a:r>
            <a:r>
              <a:rPr lang="en-US" sz="2800" b="1" dirty="0" smtClean="0">
                <a:latin typeface="Cambria"/>
                <a:ea typeface="SimSun"/>
              </a:rPr>
              <a:t> </a:t>
            </a:r>
            <a:r>
              <a:rPr lang="en-US" sz="2800" dirty="0" smtClean="0">
                <a:latin typeface="Cambria"/>
                <a:ea typeface="SimSun"/>
              </a:rPr>
              <a:t>is the log. of the base of H</a:t>
            </a:r>
            <a:r>
              <a:rPr lang="en-US" sz="2800" baseline="30000" dirty="0" smtClean="0">
                <a:latin typeface="Cambria"/>
                <a:ea typeface="SimSun"/>
              </a:rPr>
              <a:t>+</a:t>
            </a:r>
            <a:r>
              <a:rPr lang="en-US" sz="2800" dirty="0" smtClean="0">
                <a:latin typeface="Cambria"/>
                <a:ea typeface="SimSun"/>
              </a:rPr>
              <a:t> conc. </a:t>
            </a:r>
            <a:endParaRPr lang="en-US" sz="2800" dirty="0" smtClean="0">
              <a:latin typeface="Times New Roman"/>
              <a:ea typeface="SimSun"/>
            </a:endParaRPr>
          </a:p>
          <a:p>
            <a:pPr marL="742950" lvl="1" indent="-285750" algn="justLow">
              <a:lnSpc>
                <a:spcPct val="140000"/>
              </a:lnSpc>
              <a:spcAft>
                <a:spcPts val="600"/>
              </a:spcAft>
              <a:buFont typeface="Courier New"/>
              <a:buChar char="o"/>
            </a:pPr>
            <a:r>
              <a:rPr lang="en-US" sz="2800" dirty="0" smtClean="0">
                <a:latin typeface="Cambria"/>
                <a:ea typeface="SimSun"/>
                <a:sym typeface="Symbol"/>
              </a:rPr>
              <a:t></a:t>
            </a:r>
            <a:r>
              <a:rPr lang="en-US" sz="2800" dirty="0" smtClean="0">
                <a:latin typeface="Cambria"/>
                <a:ea typeface="SimSun"/>
              </a:rPr>
              <a:t> H</a:t>
            </a:r>
            <a:r>
              <a:rPr lang="en-US" sz="2800" baseline="30000" dirty="0" smtClean="0">
                <a:latin typeface="Cambria"/>
                <a:ea typeface="SimSun"/>
              </a:rPr>
              <a:t>+</a:t>
            </a:r>
            <a:r>
              <a:rPr lang="en-US" sz="2800" dirty="0" smtClean="0">
                <a:latin typeface="Cambria"/>
                <a:ea typeface="SimSun"/>
              </a:rPr>
              <a:t> by 10 folds → </a:t>
            </a:r>
            <a:r>
              <a:rPr lang="en-US" sz="2800" dirty="0" smtClean="0">
                <a:latin typeface="Cambria"/>
                <a:ea typeface="SimSun"/>
                <a:sym typeface="Symbol"/>
              </a:rPr>
              <a:t></a:t>
            </a:r>
            <a:r>
              <a:rPr lang="en-US" sz="2800" dirty="0" smtClean="0">
                <a:latin typeface="Cambria"/>
                <a:ea typeface="SimSun"/>
              </a:rPr>
              <a:t> pH by 1 unit. </a:t>
            </a:r>
            <a:endParaRPr lang="en-US" sz="2800" dirty="0" smtClean="0">
              <a:latin typeface="Times New Roman"/>
              <a:ea typeface="SimSun"/>
            </a:endParaRPr>
          </a:p>
          <a:p>
            <a:pPr marL="742950" lvl="1" indent="-285750" algn="justLow">
              <a:lnSpc>
                <a:spcPct val="140000"/>
              </a:lnSpc>
              <a:spcAft>
                <a:spcPts val="600"/>
              </a:spcAft>
              <a:buFont typeface="Courier New"/>
              <a:buChar char="o"/>
            </a:pPr>
            <a:r>
              <a:rPr lang="en-US" sz="2800" dirty="0" smtClean="0">
                <a:latin typeface="Cambria"/>
                <a:ea typeface="SimSun"/>
              </a:rPr>
              <a:t>pH in </a:t>
            </a:r>
            <a:r>
              <a:rPr lang="en-US" sz="2800" b="1" dirty="0" smtClean="0">
                <a:latin typeface="Cambria"/>
                <a:ea typeface="SimSun"/>
              </a:rPr>
              <a:t>arterial</a:t>
            </a:r>
            <a:r>
              <a:rPr lang="en-US" sz="2800" dirty="0" smtClean="0">
                <a:latin typeface="Cambria"/>
                <a:ea typeface="SimSun"/>
              </a:rPr>
              <a:t> bl. = </a:t>
            </a:r>
            <a:r>
              <a:rPr lang="en-US" sz="2800" b="1" dirty="0" smtClean="0">
                <a:latin typeface="Cambria"/>
                <a:ea typeface="SimSun"/>
              </a:rPr>
              <a:t>7.4</a:t>
            </a:r>
            <a:r>
              <a:rPr lang="en-US" sz="2800" dirty="0" smtClean="0">
                <a:latin typeface="Cambria"/>
                <a:ea typeface="SimSun"/>
              </a:rPr>
              <a:t> &amp; in </a:t>
            </a:r>
            <a:r>
              <a:rPr lang="en-US" sz="2800" b="1" dirty="0" smtClean="0">
                <a:latin typeface="Cambria"/>
                <a:ea typeface="SimSun"/>
              </a:rPr>
              <a:t>venous </a:t>
            </a:r>
            <a:r>
              <a:rPr lang="en-US" sz="2800" dirty="0" smtClean="0">
                <a:latin typeface="Cambria"/>
                <a:ea typeface="SimSun"/>
              </a:rPr>
              <a:t>bl. (more acidic) = </a:t>
            </a:r>
            <a:r>
              <a:rPr lang="en-US" sz="2800" b="1" dirty="0" smtClean="0">
                <a:latin typeface="Cambria"/>
                <a:ea typeface="SimSun"/>
              </a:rPr>
              <a:t>7.35</a:t>
            </a:r>
            <a:endParaRPr lang="en-US" sz="2800" dirty="0" smtClean="0">
              <a:latin typeface="Times New Roman"/>
              <a:ea typeface="SimSun"/>
            </a:endParaRPr>
          </a:p>
          <a:p>
            <a:pPr marL="742950" lvl="1" indent="-285750" algn="justLow">
              <a:lnSpc>
                <a:spcPct val="140000"/>
              </a:lnSpc>
              <a:spcAft>
                <a:spcPts val="600"/>
              </a:spcAft>
              <a:buFont typeface="Courier New"/>
              <a:buChar char="o"/>
            </a:pPr>
            <a:r>
              <a:rPr lang="en-US" sz="2800" dirty="0" smtClean="0">
                <a:latin typeface="Cambria"/>
                <a:ea typeface="SimSun"/>
              </a:rPr>
              <a:t>pH less than 7 or more than 7.8  causes death. </a:t>
            </a:r>
            <a:endParaRPr lang="en-US" sz="2800" dirty="0" smtClean="0">
              <a:latin typeface="Times New Roman"/>
              <a:ea typeface="SimSun"/>
            </a:endParaRPr>
          </a:p>
          <a:p>
            <a:pPr marL="742950" lvl="1" indent="-285750" algn="justLow">
              <a:lnSpc>
                <a:spcPct val="140000"/>
              </a:lnSpc>
              <a:spcAft>
                <a:spcPts val="600"/>
              </a:spcAft>
              <a:buFont typeface="Courier New"/>
              <a:buChar char="o"/>
            </a:pPr>
            <a:r>
              <a:rPr lang="en-US" sz="2800" dirty="0" smtClean="0">
                <a:latin typeface="Cambria"/>
                <a:ea typeface="SimSun"/>
              </a:rPr>
              <a:t>pH of </a:t>
            </a:r>
            <a:r>
              <a:rPr lang="en-US" sz="2800" b="1" dirty="0" smtClean="0">
                <a:latin typeface="Cambria"/>
                <a:ea typeface="SimSun"/>
              </a:rPr>
              <a:t>urine</a:t>
            </a:r>
            <a:r>
              <a:rPr lang="en-US" sz="2800" dirty="0" smtClean="0">
                <a:latin typeface="Cambria"/>
                <a:ea typeface="SimSun"/>
              </a:rPr>
              <a:t> = </a:t>
            </a:r>
            <a:r>
              <a:rPr lang="en-US" sz="2800" b="1" dirty="0" smtClean="0">
                <a:latin typeface="Cambria"/>
                <a:ea typeface="SimSun"/>
              </a:rPr>
              <a:t>4.4</a:t>
            </a:r>
            <a:r>
              <a:rPr lang="en-US" sz="2800" dirty="0" smtClean="0">
                <a:latin typeface="Cambria"/>
                <a:ea typeface="SimSun"/>
              </a:rPr>
              <a:t> &amp; pH in arterial bl. = </a:t>
            </a:r>
            <a:r>
              <a:rPr lang="en-US" sz="2800" b="1" dirty="0" smtClean="0">
                <a:latin typeface="Cambria"/>
                <a:ea typeface="SimSun"/>
              </a:rPr>
              <a:t>7.4  </a:t>
            </a:r>
            <a:r>
              <a:rPr lang="en-US" sz="2800" dirty="0" smtClean="0">
                <a:latin typeface="Cambria"/>
                <a:ea typeface="SimSun"/>
              </a:rPr>
              <a:t>(as</a:t>
            </a:r>
            <a:r>
              <a:rPr lang="en-US" sz="2800" b="1" dirty="0" smtClean="0">
                <a:latin typeface="Cambria"/>
                <a:ea typeface="SimSun"/>
              </a:rPr>
              <a:t> </a:t>
            </a:r>
            <a:r>
              <a:rPr lang="en-US" sz="2800" dirty="0" smtClean="0">
                <a:latin typeface="Cambria"/>
                <a:ea typeface="SimSun"/>
              </a:rPr>
              <a:t>H</a:t>
            </a:r>
            <a:r>
              <a:rPr lang="en-US" sz="2800" baseline="30000" dirty="0" smtClean="0">
                <a:latin typeface="Cambria"/>
                <a:ea typeface="SimSun"/>
              </a:rPr>
              <a:t>+</a:t>
            </a:r>
            <a:r>
              <a:rPr lang="en-US" sz="2800" dirty="0" smtClean="0">
                <a:latin typeface="Cambria"/>
                <a:ea typeface="SimSun"/>
              </a:rPr>
              <a:t> conc. in urine is 1000 times more than H</a:t>
            </a:r>
            <a:r>
              <a:rPr lang="en-US" sz="2800" baseline="30000" dirty="0" smtClean="0">
                <a:latin typeface="Cambria"/>
                <a:ea typeface="SimSun"/>
              </a:rPr>
              <a:t>+</a:t>
            </a:r>
            <a:r>
              <a:rPr lang="en-US" sz="2800" dirty="0" smtClean="0">
                <a:latin typeface="Cambria"/>
                <a:ea typeface="SimSun"/>
              </a:rPr>
              <a:t> conc. in arterial plasma).</a:t>
            </a:r>
            <a:endParaRPr lang="en-US" sz="2800" dirty="0"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41863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638800"/>
          </a:xfrm>
        </p:spPr>
        <p:txBody>
          <a:bodyPr>
            <a:noAutofit/>
          </a:bodyPr>
          <a:lstStyle/>
          <a:p>
            <a:pPr lvl="0" algn="just">
              <a:defRPr/>
            </a:pPr>
            <a:r>
              <a:rPr lang="en-US" sz="2400" b="1" dirty="0">
                <a:ea typeface="+mj-ea"/>
                <a:cs typeface="+mj-cs"/>
              </a:rPr>
              <a:t>The body produces more acids than bases</a:t>
            </a:r>
            <a:endParaRPr lang="en-US" sz="2400" b="1" dirty="0" smtClean="0"/>
          </a:p>
          <a:p>
            <a:pPr lvl="0" algn="just">
              <a:defRPr/>
            </a:pPr>
            <a:r>
              <a:rPr lang="en-US" sz="2400" b="1" u="sng" dirty="0" smtClean="0">
                <a:solidFill>
                  <a:prstClr val="black"/>
                </a:solidFill>
              </a:rPr>
              <a:t>Volatile acids</a:t>
            </a:r>
          </a:p>
          <a:p>
            <a:pPr marL="914400" lvl="2" indent="0" algn="just">
              <a:buNone/>
              <a:defRPr/>
            </a:pPr>
            <a:r>
              <a:rPr lang="en-US" b="1" dirty="0" smtClean="0">
                <a:solidFill>
                  <a:prstClr val="black"/>
                </a:solidFill>
              </a:rPr>
              <a:t>CO</a:t>
            </a:r>
            <a:r>
              <a:rPr lang="en-US" b="1" baseline="-25000" dirty="0" smtClean="0">
                <a:solidFill>
                  <a:prstClr val="black"/>
                </a:solidFill>
              </a:rPr>
              <a:t>2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 &amp; Carbonic </a:t>
            </a:r>
            <a:r>
              <a:rPr lang="en-US" b="1" dirty="0">
                <a:solidFill>
                  <a:prstClr val="black"/>
                </a:solidFill>
              </a:rPr>
              <a:t>acid formation</a:t>
            </a: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dirty="0" smtClean="0">
                <a:solidFill>
                  <a:prstClr val="black"/>
                </a:solidFill>
                <a:latin typeface="Cambria"/>
                <a:ea typeface="SimSun"/>
              </a:rPr>
              <a:t>That results from oxidation 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of carbon in organic food substances  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  <a:sym typeface="Wingdings"/>
              </a:rPr>
              <a:t>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CO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  +  H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0</a:t>
            </a:r>
            <a:r>
              <a:rPr lang="en-US" sz="2400" dirty="0" smtClean="0">
                <a:solidFill>
                  <a:prstClr val="black"/>
                </a:solidFill>
                <a:latin typeface="Cambria"/>
                <a:ea typeface="SimSun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  <a:sym typeface="Wingdings"/>
              </a:rPr>
              <a:t>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 H</a:t>
            </a:r>
            <a:r>
              <a:rPr lang="en-US" sz="2400" baseline="-25000" dirty="0">
                <a:solidFill>
                  <a:prstClr val="black"/>
                </a:solidFill>
                <a:latin typeface="Cambria"/>
                <a:ea typeface="SimSun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CO</a:t>
            </a:r>
            <a:r>
              <a:rPr lang="en-US" sz="2400" baseline="-25000" dirty="0">
                <a:solidFill>
                  <a:prstClr val="black"/>
                </a:solidFill>
                <a:latin typeface="Cambria"/>
                <a:ea typeface="SimSun"/>
              </a:rPr>
              <a:t>3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  <a:sym typeface="Wingdings"/>
              </a:rPr>
              <a:t>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 H</a:t>
            </a:r>
            <a:r>
              <a:rPr lang="en-US" sz="2400" baseline="30000" dirty="0">
                <a:solidFill>
                  <a:prstClr val="black"/>
                </a:solidFill>
                <a:latin typeface="Cambria"/>
                <a:ea typeface="SimSun"/>
              </a:rPr>
              <a:t>+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 + HCO</a:t>
            </a:r>
            <a:r>
              <a:rPr lang="en-US" sz="2400" baseline="-25000" dirty="0">
                <a:solidFill>
                  <a:prstClr val="black"/>
                </a:solidFill>
                <a:latin typeface="Cambria"/>
                <a:ea typeface="SimSun"/>
              </a:rPr>
              <a:t>3</a:t>
            </a:r>
            <a:r>
              <a:rPr lang="en-US" sz="2400" baseline="30000" dirty="0">
                <a:solidFill>
                  <a:prstClr val="black"/>
                </a:solidFill>
                <a:latin typeface="Cambria"/>
                <a:ea typeface="SimSun"/>
              </a:rPr>
              <a:t>-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 (in normal adult, 300 Lit. of CO</a:t>
            </a:r>
            <a:r>
              <a:rPr lang="en-US" sz="2400" baseline="-25000" dirty="0">
                <a:solidFill>
                  <a:prstClr val="black"/>
                </a:solidFill>
                <a:latin typeface="Cambria"/>
                <a:ea typeface="SimSun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 &amp; 13.000 </a:t>
            </a:r>
            <a:r>
              <a:rPr lang="en-US" sz="2400" dirty="0" err="1">
                <a:solidFill>
                  <a:prstClr val="black"/>
                </a:solidFill>
                <a:latin typeface="Cambria"/>
                <a:ea typeface="SimSun"/>
              </a:rPr>
              <a:t>mEq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. of H</a:t>
            </a:r>
            <a:r>
              <a:rPr lang="en-US" sz="2400" baseline="30000" dirty="0">
                <a:solidFill>
                  <a:prstClr val="black"/>
                </a:solidFill>
                <a:latin typeface="Cambria"/>
                <a:ea typeface="SimSun"/>
              </a:rPr>
              <a:t>+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 resulted per day). </a:t>
            </a:r>
            <a:endParaRPr lang="en-US" sz="24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marL="457200" lvl="1" indent="0" algn="just">
              <a:buNone/>
              <a:defRPr/>
            </a:pPr>
            <a:endParaRPr lang="en-US" sz="2400" baseline="30000" dirty="0">
              <a:solidFill>
                <a:prstClr val="black"/>
              </a:solidFill>
            </a:endParaRPr>
          </a:p>
          <a:p>
            <a:pPr lvl="0" algn="just">
              <a:defRPr/>
            </a:pPr>
            <a:r>
              <a:rPr lang="en-US" sz="2400" b="1" u="sng" dirty="0">
                <a:solidFill>
                  <a:prstClr val="black"/>
                </a:solidFill>
              </a:rPr>
              <a:t>Non volatile acids (fixed Acids)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prstClr val="black"/>
                </a:solidFill>
              </a:rPr>
              <a:t>Inorganic acids </a:t>
            </a:r>
            <a:r>
              <a:rPr lang="en-US" sz="2400" dirty="0">
                <a:solidFill>
                  <a:prstClr val="black"/>
                </a:solidFill>
              </a:rPr>
              <a:t>produced during breakdown of </a:t>
            </a:r>
            <a:r>
              <a:rPr lang="en-US" sz="2400" dirty="0" smtClean="0">
                <a:solidFill>
                  <a:prstClr val="black"/>
                </a:solidFill>
              </a:rPr>
              <a:t>nutrients (sulfuric </a:t>
            </a:r>
            <a:r>
              <a:rPr lang="en-US" sz="2400" dirty="0">
                <a:solidFill>
                  <a:prstClr val="black"/>
                </a:solidFill>
              </a:rPr>
              <a:t>acid &amp; phosphoric </a:t>
            </a:r>
            <a:r>
              <a:rPr lang="en-US" sz="2400" dirty="0" smtClean="0">
                <a:solidFill>
                  <a:prstClr val="black"/>
                </a:solidFill>
              </a:rPr>
              <a:t>acid)</a:t>
            </a:r>
            <a:r>
              <a:rPr lang="en-US" sz="2400" dirty="0" smtClean="0">
                <a:solidFill>
                  <a:prstClr val="black"/>
                </a:solidFill>
                <a:latin typeface="Cambria"/>
                <a:ea typeface="SimSun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mbria"/>
                <a:ea typeface="SimSun"/>
              </a:rPr>
              <a:t>So, a high protein diet produces acidosis in the </a:t>
            </a:r>
            <a:r>
              <a:rPr lang="en-US" sz="2400" dirty="0" smtClean="0">
                <a:solidFill>
                  <a:prstClr val="black"/>
                </a:solidFill>
                <a:latin typeface="Cambria"/>
                <a:ea typeface="SimSun"/>
              </a:rPr>
              <a:t>body.</a:t>
            </a:r>
            <a:endParaRPr lang="en-US" sz="2400" dirty="0" smtClean="0">
              <a:solidFill>
                <a:prstClr val="black"/>
              </a:solidFill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prstClr val="black"/>
                </a:solidFill>
              </a:rPr>
              <a:t>Organic </a:t>
            </a:r>
            <a:r>
              <a:rPr lang="en-US" sz="2400" b="1" dirty="0">
                <a:solidFill>
                  <a:prstClr val="black"/>
                </a:solidFill>
              </a:rPr>
              <a:t>acids </a:t>
            </a:r>
            <a:r>
              <a:rPr lang="en-US" sz="2400" dirty="0">
                <a:solidFill>
                  <a:prstClr val="black"/>
                </a:solidFill>
              </a:rPr>
              <a:t>resulting from intermediary </a:t>
            </a:r>
            <a:r>
              <a:rPr lang="en-US" sz="2400" dirty="0" smtClean="0">
                <a:solidFill>
                  <a:prstClr val="black"/>
                </a:solidFill>
              </a:rPr>
              <a:t>metabolism (lactic </a:t>
            </a:r>
            <a:r>
              <a:rPr lang="en-US" sz="2400" dirty="0">
                <a:solidFill>
                  <a:prstClr val="black"/>
                </a:solidFill>
              </a:rPr>
              <a:t>acid</a:t>
            </a:r>
            <a:r>
              <a:rPr lang="en-US" sz="2400" dirty="0" smtClean="0">
                <a:solidFill>
                  <a:prstClr val="black"/>
                </a:solidFill>
              </a:rPr>
              <a:t>)</a:t>
            </a:r>
          </a:p>
          <a:p>
            <a:pPr lvl="1">
              <a:buFont typeface="Times" charset="0"/>
              <a:buChar char="•"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924800" cy="706219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b="1" u="heavy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Sources of H</a:t>
            </a:r>
            <a:r>
              <a:rPr lang="en-GB" sz="3200" b="1" u="heavy" baseline="30000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+</a:t>
            </a:r>
            <a:r>
              <a:rPr lang="en-GB" sz="3200" b="1" u="heavy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 in body</a:t>
            </a:r>
            <a:endParaRPr lang="en-US" sz="32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2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31230"/>
            <a:ext cx="8686800" cy="5745163"/>
          </a:xfrm>
        </p:spPr>
        <p:txBody>
          <a:bodyPr>
            <a:noAutofit/>
          </a:bodyPr>
          <a:lstStyle/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600" dirty="0" smtClean="0">
                <a:latin typeface="+mj-lt"/>
                <a:ea typeface="SimSun"/>
              </a:rPr>
              <a:t>pH less than 7 or more than 7.8 causes </a:t>
            </a:r>
            <a:r>
              <a:rPr lang="en-US" sz="2600" b="1" dirty="0" smtClean="0">
                <a:latin typeface="+mj-lt"/>
                <a:ea typeface="SimSun"/>
              </a:rPr>
              <a:t>death. </a:t>
            </a: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600" dirty="0" smtClean="0">
                <a:latin typeface="+mj-lt"/>
                <a:ea typeface="SimSun"/>
              </a:rPr>
              <a:t>H</a:t>
            </a:r>
            <a:r>
              <a:rPr lang="en-US" sz="2600" baseline="30000" dirty="0">
                <a:latin typeface="+mj-lt"/>
                <a:ea typeface="SimSun"/>
              </a:rPr>
              <a:t>+</a:t>
            </a:r>
            <a:r>
              <a:rPr lang="en-US" sz="2600" dirty="0">
                <a:latin typeface="+mj-lt"/>
                <a:ea typeface="SimSun"/>
              </a:rPr>
              <a:t> carry +</a:t>
            </a:r>
            <a:r>
              <a:rPr lang="en-US" sz="2600" dirty="0" err="1">
                <a:latin typeface="+mj-lt"/>
                <a:ea typeface="SimSun"/>
              </a:rPr>
              <a:t>ve</a:t>
            </a:r>
            <a:r>
              <a:rPr lang="en-US" sz="2600" dirty="0">
                <a:latin typeface="+mj-lt"/>
                <a:ea typeface="SimSun"/>
              </a:rPr>
              <a:t> charge are bound to –</a:t>
            </a:r>
            <a:r>
              <a:rPr lang="en-US" sz="2600" dirty="0" err="1">
                <a:latin typeface="+mj-lt"/>
                <a:ea typeface="SimSun"/>
              </a:rPr>
              <a:t>ve</a:t>
            </a:r>
            <a:r>
              <a:rPr lang="en-US" sz="2600" dirty="0">
                <a:latin typeface="+mj-lt"/>
                <a:ea typeface="SimSun"/>
              </a:rPr>
              <a:t> charged surface of </a:t>
            </a:r>
            <a:r>
              <a:rPr lang="en-US" sz="2600" b="1" dirty="0">
                <a:latin typeface="+mj-lt"/>
                <a:ea typeface="SimSun"/>
              </a:rPr>
              <a:t>enzymes and contractile molecules </a:t>
            </a:r>
            <a:r>
              <a:rPr lang="en-US" sz="2600" dirty="0">
                <a:latin typeface="+mj-lt"/>
                <a:ea typeface="SimSun"/>
              </a:rPr>
              <a:t>affecting their activities, so, any change in H</a:t>
            </a:r>
            <a:r>
              <a:rPr lang="en-US" sz="2600" baseline="30000" dirty="0">
                <a:latin typeface="+mj-lt"/>
                <a:ea typeface="SimSun"/>
              </a:rPr>
              <a:t>+</a:t>
            </a:r>
            <a:r>
              <a:rPr lang="en-US" sz="2600" dirty="0">
                <a:latin typeface="+mj-lt"/>
                <a:ea typeface="SimSun"/>
              </a:rPr>
              <a:t> alter these activities. </a:t>
            </a: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600" dirty="0">
                <a:latin typeface="+mj-lt"/>
                <a:ea typeface="SimSun"/>
              </a:rPr>
              <a:t>Change in H</a:t>
            </a:r>
            <a:r>
              <a:rPr lang="en-US" sz="2600" baseline="30000" dirty="0">
                <a:latin typeface="+mj-lt"/>
                <a:ea typeface="SimSun"/>
              </a:rPr>
              <a:t>+</a:t>
            </a:r>
            <a:r>
              <a:rPr lang="en-US" sz="2600" dirty="0">
                <a:latin typeface="+mj-lt"/>
                <a:ea typeface="SimSun"/>
              </a:rPr>
              <a:t> affects </a:t>
            </a:r>
            <a:r>
              <a:rPr lang="en-US" sz="2600" b="1" u="heavy" dirty="0">
                <a:latin typeface="+mj-lt"/>
                <a:ea typeface="SimSun"/>
              </a:rPr>
              <a:t>P</a:t>
            </a:r>
            <a:r>
              <a:rPr lang="en-US" sz="2600" b="1" dirty="0">
                <a:latin typeface="+mj-lt"/>
                <a:ea typeface="SimSun"/>
              </a:rPr>
              <a:t>rotein structure.</a:t>
            </a:r>
            <a:endParaRPr lang="en-US" sz="2600" dirty="0">
              <a:latin typeface="+mj-lt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600" dirty="0">
                <a:latin typeface="+mj-lt"/>
                <a:ea typeface="SimSun"/>
              </a:rPr>
              <a:t>H</a:t>
            </a:r>
            <a:r>
              <a:rPr lang="en-US" sz="2600" baseline="30000" dirty="0">
                <a:latin typeface="+mj-lt"/>
                <a:ea typeface="SimSun"/>
              </a:rPr>
              <a:t>+</a:t>
            </a:r>
            <a:r>
              <a:rPr lang="en-US" sz="2600" dirty="0">
                <a:latin typeface="+mj-lt"/>
                <a:ea typeface="SimSun"/>
              </a:rPr>
              <a:t> </a:t>
            </a:r>
            <a:r>
              <a:rPr lang="en-GB" sz="2600" dirty="0">
                <a:latin typeface="+mj-lt"/>
                <a:ea typeface="Gungsuh"/>
              </a:rPr>
              <a:t>Concentration</a:t>
            </a:r>
            <a:r>
              <a:rPr lang="en-GB" sz="2600" dirty="0">
                <a:latin typeface="+mj-lt"/>
                <a:ea typeface="SimSun"/>
              </a:rPr>
              <a:t> </a:t>
            </a:r>
            <a:r>
              <a:rPr lang="en-US" sz="2600" dirty="0">
                <a:latin typeface="+mj-lt"/>
                <a:ea typeface="SimSun"/>
              </a:rPr>
              <a:t>affects ions level as </a:t>
            </a:r>
            <a:r>
              <a:rPr lang="en-US" sz="2600" b="1" u="heavy" dirty="0">
                <a:latin typeface="+mj-lt"/>
                <a:ea typeface="SimSun"/>
              </a:rPr>
              <a:t>P</a:t>
            </a:r>
            <a:r>
              <a:rPr lang="en-US" sz="2600" b="1" dirty="0">
                <a:latin typeface="+mj-lt"/>
                <a:ea typeface="SimSun"/>
              </a:rPr>
              <a:t>otassium (K</a:t>
            </a:r>
            <a:r>
              <a:rPr lang="en-US" sz="2600" b="1" baseline="30000" dirty="0">
                <a:latin typeface="+mj-lt"/>
                <a:ea typeface="SimSun"/>
              </a:rPr>
              <a:t>+</a:t>
            </a:r>
            <a:r>
              <a:rPr lang="en-US" sz="2600" b="1" dirty="0">
                <a:latin typeface="+mj-lt"/>
                <a:ea typeface="SimSun"/>
              </a:rPr>
              <a:t>).</a:t>
            </a:r>
            <a:endParaRPr lang="en-US" sz="2600" dirty="0">
              <a:latin typeface="+mj-lt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600" dirty="0">
                <a:latin typeface="+mj-lt"/>
                <a:ea typeface="SimSun"/>
              </a:rPr>
              <a:t>H</a:t>
            </a:r>
            <a:r>
              <a:rPr lang="en-US" sz="2600" baseline="30000" dirty="0">
                <a:latin typeface="+mj-lt"/>
                <a:ea typeface="SimSun"/>
              </a:rPr>
              <a:t>+</a:t>
            </a:r>
            <a:r>
              <a:rPr lang="en-US" sz="2600" dirty="0">
                <a:latin typeface="+mj-lt"/>
                <a:ea typeface="SimSun"/>
              </a:rPr>
              <a:t> </a:t>
            </a:r>
            <a:r>
              <a:rPr lang="en-GB" sz="2600" dirty="0">
                <a:latin typeface="+mj-lt"/>
                <a:ea typeface="Gungsuh"/>
              </a:rPr>
              <a:t>Concentration</a:t>
            </a:r>
            <a:r>
              <a:rPr lang="en-GB" sz="2600" dirty="0">
                <a:latin typeface="+mj-lt"/>
                <a:ea typeface="SimSun"/>
              </a:rPr>
              <a:t> </a:t>
            </a:r>
            <a:r>
              <a:rPr lang="en-US" sz="2600" dirty="0">
                <a:latin typeface="+mj-lt"/>
                <a:ea typeface="SimSun"/>
              </a:rPr>
              <a:t>affects </a:t>
            </a:r>
            <a:r>
              <a:rPr lang="en-US" sz="2600" b="1" dirty="0">
                <a:latin typeface="+mj-lt"/>
                <a:ea typeface="SimSun"/>
              </a:rPr>
              <a:t>insulin, </a:t>
            </a:r>
            <a:r>
              <a:rPr lang="en-US" sz="2600" b="1" dirty="0">
                <a:solidFill>
                  <a:srgbClr val="000000"/>
                </a:solidFill>
                <a:latin typeface="+mj-lt"/>
                <a:ea typeface="SimSun"/>
              </a:rPr>
              <a:t>epinephrine</a:t>
            </a:r>
            <a:r>
              <a:rPr lang="en-US" sz="2600" dirty="0">
                <a:solidFill>
                  <a:srgbClr val="000000"/>
                </a:solidFill>
                <a:latin typeface="+mj-lt"/>
                <a:ea typeface="SimSun"/>
              </a:rPr>
              <a:t> </a:t>
            </a:r>
            <a:r>
              <a:rPr lang="en-US" sz="2600" b="1" dirty="0">
                <a:latin typeface="+mj-lt"/>
                <a:ea typeface="SimSun"/>
              </a:rPr>
              <a:t>and digitalis.</a:t>
            </a:r>
            <a:endParaRPr lang="en-US" sz="2600" dirty="0">
              <a:latin typeface="+mj-lt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600" dirty="0" smtClean="0">
                <a:latin typeface="+mj-lt"/>
                <a:ea typeface="SimSun"/>
              </a:rPr>
              <a:t>Intracellular </a:t>
            </a:r>
            <a:r>
              <a:rPr lang="en-US" sz="2600" dirty="0">
                <a:latin typeface="+mj-lt"/>
                <a:ea typeface="SimSun"/>
              </a:rPr>
              <a:t>pH must be</a:t>
            </a:r>
            <a:r>
              <a:rPr lang="en-US" sz="2600" b="1" dirty="0">
                <a:latin typeface="+mj-lt"/>
                <a:ea typeface="SimSun"/>
              </a:rPr>
              <a:t> slightly alkaline </a:t>
            </a:r>
            <a:r>
              <a:rPr lang="en-US" sz="2600" dirty="0">
                <a:solidFill>
                  <a:srgbClr val="000000"/>
                </a:solidFill>
                <a:latin typeface="+mj-lt"/>
                <a:ea typeface="SimSun"/>
              </a:rPr>
              <a:t>For DNA synthesis &amp; cell proliferation.</a:t>
            </a:r>
            <a:endParaRPr lang="en-US" sz="2600" dirty="0">
              <a:effectLst/>
              <a:latin typeface="+mj-lt"/>
              <a:ea typeface="SimSun"/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304800"/>
            <a:ext cx="4648200" cy="867930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Importance of H</a:t>
            </a:r>
            <a:r>
              <a:rPr lang="en-GB" sz="3600" b="1" u="heavy" baseline="30000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+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7906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686800" cy="6583363"/>
          </a:xfrm>
        </p:spPr>
        <p:txBody>
          <a:bodyPr>
            <a:noAutofit/>
          </a:bodyPr>
          <a:lstStyle/>
          <a:p>
            <a:pPr lvl="0" algn="just">
              <a:lnSpc>
                <a:spcPct val="190000"/>
              </a:lnSpc>
            </a:pPr>
            <a:r>
              <a:rPr lang="en-US" b="1" dirty="0">
                <a:solidFill>
                  <a:prstClr val="black"/>
                </a:solidFill>
              </a:rPr>
              <a:t>Chemical </a:t>
            </a:r>
            <a:r>
              <a:rPr lang="en-US" b="1" dirty="0" smtClean="0">
                <a:solidFill>
                  <a:prstClr val="black"/>
                </a:solidFill>
              </a:rPr>
              <a:t>buffers: </a:t>
            </a:r>
            <a:r>
              <a:rPr lang="en-US" dirty="0" smtClean="0">
                <a:solidFill>
                  <a:prstClr val="black"/>
                </a:solidFill>
              </a:rPr>
              <a:t>function </a:t>
            </a:r>
            <a:r>
              <a:rPr lang="en-US" dirty="0">
                <a:solidFill>
                  <a:prstClr val="black"/>
                </a:solidFill>
              </a:rPr>
              <a:t>almost immediately (seconds to minutes).</a:t>
            </a:r>
          </a:p>
          <a:p>
            <a:pPr lvl="0" algn="just">
              <a:lnSpc>
                <a:spcPct val="190000"/>
              </a:lnSpc>
            </a:pPr>
            <a:r>
              <a:rPr lang="en-US" b="1" dirty="0">
                <a:solidFill>
                  <a:prstClr val="black"/>
                </a:solidFill>
              </a:rPr>
              <a:t>Respiratory </a:t>
            </a:r>
            <a:r>
              <a:rPr lang="en-US" b="1" dirty="0" smtClean="0">
                <a:solidFill>
                  <a:prstClr val="black"/>
                </a:solidFill>
              </a:rPr>
              <a:t>mechanisms: </a:t>
            </a:r>
            <a:r>
              <a:rPr lang="en-US" dirty="0" smtClean="0">
                <a:solidFill>
                  <a:prstClr val="black"/>
                </a:solidFill>
              </a:rPr>
              <a:t>take </a:t>
            </a:r>
            <a:r>
              <a:rPr lang="en-US" dirty="0">
                <a:solidFill>
                  <a:prstClr val="black"/>
                </a:solidFill>
              </a:rPr>
              <a:t>minutes to hours.</a:t>
            </a:r>
          </a:p>
          <a:p>
            <a:pPr lvl="0" algn="just">
              <a:lnSpc>
                <a:spcPct val="190000"/>
              </a:lnSpc>
            </a:pPr>
            <a:r>
              <a:rPr lang="en-US" b="1" dirty="0">
                <a:solidFill>
                  <a:prstClr val="black"/>
                </a:solidFill>
              </a:rPr>
              <a:t>Renal mechanisms: </a:t>
            </a:r>
            <a:r>
              <a:rPr lang="en-US" dirty="0">
                <a:solidFill>
                  <a:prstClr val="black"/>
                </a:solidFill>
              </a:rPr>
              <a:t>may take hours to days.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buSzPts val="1600"/>
              <a:buFont typeface="Wingdings"/>
              <a:buChar char=""/>
            </a:pPr>
            <a:endParaRPr lang="en-US" sz="2800" dirty="0" smtClean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SzPts val="1600"/>
              <a:buFont typeface="Wingdings"/>
              <a:buChar char=""/>
            </a:pPr>
            <a:endParaRPr lang="en-US" sz="2800" dirty="0">
              <a:latin typeface="Times New Roman"/>
              <a:ea typeface="Times New Roman"/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69837"/>
            <a:ext cx="7924800" cy="1490536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SzPts val="1600"/>
            </a:pP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</a:rPr>
              <a:t>Body defensive mechanisms against pH disturbances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428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366" y="1447800"/>
            <a:ext cx="8594834" cy="4983163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dirty="0" smtClean="0">
                <a:latin typeface="Cambria"/>
                <a:ea typeface="Gungsuh"/>
              </a:rPr>
              <a:t>Substances </a:t>
            </a:r>
            <a:r>
              <a:rPr lang="en-US" sz="2800" dirty="0">
                <a:latin typeface="Cambria"/>
                <a:ea typeface="Gungsuh"/>
              </a:rPr>
              <a:t>which </a:t>
            </a:r>
            <a:r>
              <a:rPr lang="en-US" sz="2800" b="1" dirty="0">
                <a:latin typeface="Cambria"/>
                <a:ea typeface="Gungsuh"/>
              </a:rPr>
              <a:t>minimize</a:t>
            </a:r>
            <a:r>
              <a:rPr lang="en-US" sz="2800" dirty="0">
                <a:latin typeface="Cambria"/>
                <a:ea typeface="Gungsuh"/>
              </a:rPr>
              <a:t> changes in pH of a solution</a:t>
            </a:r>
            <a:r>
              <a:rPr lang="en-US" sz="2800" dirty="0" smtClean="0">
                <a:latin typeface="Cambria"/>
                <a:ea typeface="Gungsuh"/>
              </a:rPr>
              <a:t>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  <a:tabLst>
                <a:tab pos="-1676400" algn="r"/>
                <a:tab pos="-1219200" algn="r"/>
              </a:tabLst>
            </a:pPr>
            <a:r>
              <a:rPr lang="en-US" sz="2800" b="1" dirty="0">
                <a:solidFill>
                  <a:srgbClr val="000000"/>
                </a:solidFill>
                <a:latin typeface="Cambria"/>
                <a:ea typeface="Gungsuh"/>
              </a:rPr>
              <a:t>Very rapid in fraction of a second.</a:t>
            </a:r>
            <a:endParaRPr lang="en-US" sz="2800" dirty="0">
              <a:solidFill>
                <a:prstClr val="black"/>
              </a:solidFill>
              <a:latin typeface="Times New Roman"/>
              <a:ea typeface="Gungsuh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endParaRPr lang="en-US" sz="2400" dirty="0">
              <a:latin typeface="Times New Roman"/>
              <a:ea typeface="Gungsuh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b="1" dirty="0">
                <a:latin typeface="Cambria"/>
                <a:ea typeface="Gungsuh"/>
              </a:rPr>
              <a:t>Composition:</a:t>
            </a:r>
            <a:r>
              <a:rPr lang="en-US" sz="2800" dirty="0">
                <a:latin typeface="Cambria"/>
                <a:ea typeface="Gungsuh"/>
              </a:rPr>
              <a:t> </a:t>
            </a:r>
            <a:endParaRPr lang="en-US" sz="2800" dirty="0" smtClean="0">
              <a:latin typeface="Cambria"/>
              <a:ea typeface="Gungsuh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800" dirty="0">
                <a:latin typeface="Cambria"/>
                <a:ea typeface="Gungsuh"/>
              </a:rPr>
              <a:t> </a:t>
            </a:r>
            <a:r>
              <a:rPr lang="en-US" sz="2800" dirty="0" smtClean="0">
                <a:latin typeface="Cambria"/>
                <a:ea typeface="Gungsuh"/>
              </a:rPr>
              <a:t>      weak </a:t>
            </a:r>
            <a:r>
              <a:rPr lang="en-US" sz="2800" dirty="0">
                <a:latin typeface="Cambria"/>
                <a:ea typeface="Gungsuh"/>
              </a:rPr>
              <a:t>acids + salt of its base </a:t>
            </a:r>
            <a:r>
              <a:rPr lang="en-US" sz="2800" i="1" dirty="0">
                <a:latin typeface="Times New Roman"/>
                <a:ea typeface="Gungsuh"/>
              </a:rPr>
              <a:t>(acid - base buffer pair)</a:t>
            </a:r>
            <a:r>
              <a:rPr lang="en-US" sz="2800" dirty="0">
                <a:latin typeface="Times New Roman"/>
                <a:ea typeface="Gungsuh"/>
              </a:rPr>
              <a:t>. </a:t>
            </a:r>
            <a:endParaRPr lang="en-US" sz="2400" dirty="0">
              <a:latin typeface="Times New Roman"/>
              <a:ea typeface="Gungsuh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800" dirty="0" smtClean="0">
                <a:latin typeface="Times New Roman"/>
                <a:ea typeface="Gungsuh"/>
              </a:rPr>
              <a:t>       E.g</a:t>
            </a:r>
            <a:r>
              <a:rPr lang="en-US" sz="2800" dirty="0">
                <a:latin typeface="Times New Roman"/>
                <a:ea typeface="Gungsuh"/>
              </a:rPr>
              <a:t>.  </a:t>
            </a:r>
            <a:r>
              <a:rPr lang="en-US" sz="2800" b="1" dirty="0">
                <a:latin typeface="Times New Roman"/>
                <a:ea typeface="Gungsuh"/>
              </a:rPr>
              <a:t>NaHCO</a:t>
            </a:r>
            <a:r>
              <a:rPr lang="en-US" sz="2800" b="1" baseline="-25000" dirty="0">
                <a:latin typeface="Times New Roman"/>
                <a:ea typeface="Gungsuh"/>
              </a:rPr>
              <a:t>3</a:t>
            </a:r>
            <a:r>
              <a:rPr lang="en-US" sz="2800" b="1" dirty="0">
                <a:latin typeface="Times New Roman"/>
                <a:ea typeface="Gungsuh"/>
              </a:rPr>
              <a:t> / H</a:t>
            </a:r>
            <a:r>
              <a:rPr lang="en-US" sz="2800" b="1" baseline="-25000" dirty="0">
                <a:latin typeface="Times New Roman"/>
                <a:ea typeface="Gungsuh"/>
              </a:rPr>
              <a:t>2</a:t>
            </a:r>
            <a:r>
              <a:rPr lang="en-US" sz="2800" b="1" dirty="0">
                <a:latin typeface="Times New Roman"/>
                <a:ea typeface="Gungsuh"/>
              </a:rPr>
              <a:t>Co</a:t>
            </a:r>
            <a:r>
              <a:rPr lang="en-US" sz="2800" b="1" baseline="-25000" dirty="0">
                <a:latin typeface="Times New Roman"/>
                <a:ea typeface="Gungsuh"/>
              </a:rPr>
              <a:t>3</a:t>
            </a:r>
            <a:endParaRPr lang="en-US" sz="2400" b="1" dirty="0">
              <a:latin typeface="Times New Roman"/>
              <a:ea typeface="Gungsuh"/>
            </a:endParaRPr>
          </a:p>
          <a:p>
            <a:endParaRPr lang="en-US" sz="2800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2847"/>
            <a:ext cx="7924800" cy="792781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u="heavy" dirty="0">
                <a:solidFill>
                  <a:srgbClr val="FFFF00"/>
                </a:solidFill>
                <a:latin typeface="Arial Black"/>
                <a:ea typeface="Gungsuh"/>
                <a:cs typeface="Times New Roman"/>
              </a:rPr>
              <a:t>[A] CHEMICAL BUFFERS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9692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90348" y="381000"/>
            <a:ext cx="8267700" cy="138499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spcBef>
                <a:spcPts val="0"/>
              </a:spcBef>
              <a:spcAft>
                <a:spcPts val="600"/>
              </a:spcAft>
            </a:pPr>
            <a:r>
              <a:rPr lang="en-US" sz="28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MAJOR  </a:t>
            </a:r>
            <a:r>
              <a:rPr lang="en-GB" sz="28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CHEMICAL </a:t>
            </a:r>
            <a:r>
              <a:rPr lang="en-US" sz="28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BUFFERS</a:t>
            </a:r>
            <a:br>
              <a:rPr lang="en-US" sz="28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</a:br>
            <a:r>
              <a:rPr lang="en-US" sz="28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1- </a:t>
            </a:r>
            <a:r>
              <a:rPr lang="en-US" sz="2800" b="1" u="heavy" dirty="0" smtClean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Bicarbonate </a:t>
            </a:r>
            <a:r>
              <a:rPr lang="en-US" sz="2800" b="1" u="heavy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- Carbonic acid </a:t>
            </a:r>
            <a:r>
              <a:rPr lang="en-US" sz="2800" b="1" u="heavy" dirty="0" smtClean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system</a:t>
            </a:r>
            <a:r>
              <a:rPr lang="en-US" sz="2800" b="1" dirty="0" smtClean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 </a:t>
            </a:r>
            <a:r>
              <a:rPr lang="en-US" sz="2800" b="1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(HCO</a:t>
            </a:r>
            <a:r>
              <a:rPr lang="en-US" sz="2800" b="1" baseline="-25000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3</a:t>
            </a:r>
            <a:r>
              <a:rPr lang="en-US" sz="2800" b="1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 / H</a:t>
            </a:r>
            <a:r>
              <a:rPr lang="en-US" sz="2800" b="1" baseline="-25000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2</a:t>
            </a:r>
            <a:r>
              <a:rPr lang="en-US" sz="2800" b="1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Co</a:t>
            </a:r>
            <a:r>
              <a:rPr lang="en-US" sz="2800" b="1" baseline="-25000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3</a:t>
            </a:r>
            <a:r>
              <a:rPr lang="en-US" sz="2800" b="1" dirty="0" smtClean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)</a:t>
            </a:r>
            <a:endParaRPr lang="en-US" sz="2800" dirty="0">
              <a:solidFill>
                <a:srgbClr val="FFFF00"/>
              </a:solidFill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277210" y="1981200"/>
            <a:ext cx="86106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Low">
              <a:lnSpc>
                <a:spcPct val="150000"/>
              </a:lnSpc>
              <a:spcAft>
                <a:spcPts val="600"/>
              </a:spcAft>
              <a:buSzPts val="1400"/>
              <a:buFont typeface="Wingdings"/>
              <a:buChar char=""/>
            </a:pPr>
            <a:r>
              <a:rPr lang="en-US" sz="2200" dirty="0" smtClean="0">
                <a:solidFill>
                  <a:srgbClr val="000000"/>
                </a:solidFill>
                <a:latin typeface="Cambria"/>
                <a:ea typeface="SimSun"/>
              </a:rPr>
              <a:t>Bicarbonate </a:t>
            </a:r>
            <a:r>
              <a:rPr lang="en-US" sz="2200" dirty="0">
                <a:solidFill>
                  <a:srgbClr val="000000"/>
                </a:solidFill>
                <a:latin typeface="Cambria"/>
                <a:ea typeface="SimSun"/>
              </a:rPr>
              <a:t>buffer is</a:t>
            </a:r>
            <a:r>
              <a:rPr lang="en-US" sz="2200" b="1" dirty="0">
                <a:solidFill>
                  <a:srgbClr val="000000"/>
                </a:solidFill>
                <a:latin typeface="Cambria"/>
                <a:ea typeface="SimSun"/>
              </a:rPr>
              <a:t> </a:t>
            </a:r>
            <a:r>
              <a:rPr lang="en-US" sz="2200" b="1" dirty="0" smtClean="0">
                <a:solidFill>
                  <a:srgbClr val="000000"/>
                </a:solidFill>
                <a:latin typeface="Bookman Old Style"/>
                <a:ea typeface="SimSun"/>
              </a:rPr>
              <a:t>effective</a:t>
            </a:r>
            <a:r>
              <a:rPr lang="en-US" sz="2200" b="1" dirty="0" smtClean="0">
                <a:solidFill>
                  <a:srgbClr val="000000"/>
                </a:solidFill>
                <a:latin typeface="Cambria"/>
                <a:ea typeface="SimSun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Cambria"/>
                <a:ea typeface="SimSun"/>
              </a:rPr>
              <a:t>but</a:t>
            </a:r>
            <a:r>
              <a:rPr lang="en-US" sz="2200" b="1" dirty="0" smtClean="0">
                <a:solidFill>
                  <a:srgbClr val="000000"/>
                </a:solidFill>
                <a:latin typeface="Cambria"/>
                <a:ea typeface="SimSun"/>
              </a:rPr>
              <a:t> </a:t>
            </a:r>
            <a:r>
              <a:rPr lang="en-US" sz="2200" b="1" dirty="0">
                <a:solidFill>
                  <a:srgbClr val="000000"/>
                </a:solidFill>
                <a:latin typeface="Bookman Old Style"/>
                <a:ea typeface="SimSun"/>
              </a:rPr>
              <a:t>not ideal</a:t>
            </a:r>
            <a:r>
              <a:rPr lang="en-US" sz="2200" b="1" dirty="0">
                <a:solidFill>
                  <a:srgbClr val="000000"/>
                </a:solidFill>
                <a:latin typeface="Cambria"/>
                <a:ea typeface="SimSun"/>
              </a:rPr>
              <a:t> :</a:t>
            </a:r>
            <a:endParaRPr lang="en-US" sz="2200" dirty="0">
              <a:latin typeface="Times New Roman"/>
              <a:ea typeface="SimSun"/>
            </a:endParaRPr>
          </a:p>
          <a:p>
            <a:pPr marL="342900" lvl="0" indent="-342900" algn="justLow">
              <a:lnSpc>
                <a:spcPct val="15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en-US" sz="2200" b="1" u="sng" dirty="0">
                <a:solidFill>
                  <a:srgbClr val="000000"/>
                </a:solidFill>
                <a:latin typeface="Cambria"/>
                <a:ea typeface="SimSun"/>
              </a:rPr>
              <a:t>Effective</a:t>
            </a:r>
            <a:r>
              <a:rPr lang="en-US" sz="2200" u="sng" dirty="0">
                <a:solidFill>
                  <a:srgbClr val="000000"/>
                </a:solidFill>
                <a:latin typeface="Cambria"/>
                <a:ea typeface="SimSun"/>
              </a:rPr>
              <a:t> as:</a:t>
            </a:r>
            <a:endParaRPr lang="en-US" sz="2200" dirty="0">
              <a:latin typeface="Times New Roman"/>
              <a:ea typeface="SimSun"/>
            </a:endParaRPr>
          </a:p>
          <a:p>
            <a:pPr marL="342900" lvl="0" indent="-342900" algn="justLow">
              <a:lnSpc>
                <a:spcPct val="150000"/>
              </a:lnSpc>
              <a:spcAft>
                <a:spcPts val="600"/>
              </a:spcAft>
              <a:buFont typeface="Times New Roman"/>
              <a:buChar char="-"/>
            </a:pPr>
            <a:r>
              <a:rPr lang="en-US" sz="2200" dirty="0">
                <a:solidFill>
                  <a:srgbClr val="000000"/>
                </a:solidFill>
                <a:latin typeface="Cambria"/>
                <a:ea typeface="SimSun"/>
              </a:rPr>
              <a:t>Has a </a:t>
            </a:r>
            <a:r>
              <a:rPr lang="en-US" sz="2200" b="1" u="heavy" dirty="0">
                <a:solidFill>
                  <a:srgbClr val="000000"/>
                </a:solidFill>
                <a:latin typeface="Cambria"/>
                <a:ea typeface="SimSun"/>
              </a:rPr>
              <a:t>R</a:t>
            </a:r>
            <a:r>
              <a:rPr lang="en-US" sz="2200" dirty="0">
                <a:solidFill>
                  <a:srgbClr val="000000"/>
                </a:solidFill>
                <a:latin typeface="Cambria"/>
                <a:ea typeface="SimSun"/>
              </a:rPr>
              <a:t>apid action.</a:t>
            </a:r>
            <a:endParaRPr lang="en-US" sz="2200" dirty="0">
              <a:latin typeface="Times New Roman"/>
              <a:ea typeface="SimSun"/>
            </a:endParaRPr>
          </a:p>
          <a:p>
            <a:pPr marL="342900" lvl="0" indent="-342900" algn="justLow">
              <a:lnSpc>
                <a:spcPct val="150000"/>
              </a:lnSpc>
              <a:spcAft>
                <a:spcPts val="600"/>
              </a:spcAft>
              <a:buFont typeface="Times New Roman"/>
              <a:buChar char="-"/>
            </a:pPr>
            <a:r>
              <a:rPr lang="en-US" sz="2200" dirty="0">
                <a:solidFill>
                  <a:srgbClr val="000000"/>
                </a:solidFill>
                <a:latin typeface="Cambria"/>
                <a:ea typeface="SimSun"/>
              </a:rPr>
              <a:t>can be </a:t>
            </a:r>
            <a:r>
              <a:rPr lang="en-US" sz="2200" b="1" u="heavy" dirty="0">
                <a:solidFill>
                  <a:srgbClr val="000000"/>
                </a:solidFill>
                <a:latin typeface="Cambria"/>
                <a:ea typeface="SimSun"/>
              </a:rPr>
              <a:t>R</a:t>
            </a:r>
            <a:r>
              <a:rPr lang="en-US" sz="2200" dirty="0">
                <a:solidFill>
                  <a:srgbClr val="000000"/>
                </a:solidFill>
                <a:latin typeface="Cambria"/>
                <a:ea typeface="SimSun"/>
              </a:rPr>
              <a:t>egulated </a:t>
            </a:r>
            <a:r>
              <a:rPr lang="en-US" sz="2200" dirty="0">
                <a:latin typeface="Cambria"/>
                <a:ea typeface="SimSun"/>
              </a:rPr>
              <a:t>(H</a:t>
            </a:r>
            <a:r>
              <a:rPr lang="en-US" sz="2200" baseline="-25000" dirty="0">
                <a:latin typeface="Cambria"/>
                <a:ea typeface="SimSun"/>
              </a:rPr>
              <a:t>2</a:t>
            </a:r>
            <a:r>
              <a:rPr lang="en-US" sz="2200" dirty="0">
                <a:latin typeface="Cambria"/>
                <a:ea typeface="SimSun"/>
              </a:rPr>
              <a:t>Co</a:t>
            </a:r>
            <a:r>
              <a:rPr lang="en-US" sz="2200" baseline="-25000" dirty="0">
                <a:latin typeface="Cambria"/>
                <a:ea typeface="SimSun"/>
              </a:rPr>
              <a:t>3</a:t>
            </a:r>
            <a:r>
              <a:rPr lang="en-US" sz="2200" dirty="0">
                <a:latin typeface="Cambria"/>
                <a:ea typeface="SimSun"/>
              </a:rPr>
              <a:t> regulated by lung as Co</a:t>
            </a:r>
            <a:r>
              <a:rPr lang="en-US" sz="2200" baseline="-25000" dirty="0">
                <a:latin typeface="Cambria"/>
                <a:ea typeface="SimSun"/>
              </a:rPr>
              <a:t>2</a:t>
            </a:r>
            <a:r>
              <a:rPr lang="en-US" sz="2200" dirty="0">
                <a:latin typeface="Cambria"/>
                <a:ea typeface="SimSun"/>
              </a:rPr>
              <a:t> and HCO</a:t>
            </a:r>
            <a:r>
              <a:rPr lang="en-US" sz="2200" baseline="-25000" dirty="0">
                <a:latin typeface="Cambria"/>
                <a:ea typeface="SimSun"/>
              </a:rPr>
              <a:t>3</a:t>
            </a:r>
            <a:r>
              <a:rPr lang="en-US" sz="2200" dirty="0">
                <a:latin typeface="Cambria"/>
                <a:ea typeface="SimSun"/>
              </a:rPr>
              <a:t> by kidney)</a:t>
            </a:r>
            <a:endParaRPr lang="en-US" sz="2200" dirty="0">
              <a:latin typeface="Times New Roman"/>
              <a:ea typeface="SimSun"/>
            </a:endParaRPr>
          </a:p>
          <a:p>
            <a:pPr marL="342900" lvl="0" indent="-342900" algn="justLow">
              <a:lnSpc>
                <a:spcPct val="15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en-US" sz="2200" b="1" u="sng" dirty="0">
                <a:solidFill>
                  <a:srgbClr val="000000"/>
                </a:solidFill>
                <a:latin typeface="Cambria"/>
                <a:ea typeface="SimSun"/>
              </a:rPr>
              <a:t>Not ideal</a:t>
            </a:r>
            <a:r>
              <a:rPr lang="en-US" sz="2200" u="sng" dirty="0">
                <a:solidFill>
                  <a:srgbClr val="000000"/>
                </a:solidFill>
                <a:latin typeface="Cambria"/>
                <a:ea typeface="SimSun"/>
              </a:rPr>
              <a:t> as:</a:t>
            </a:r>
            <a:endParaRPr lang="en-US" sz="2200" dirty="0">
              <a:latin typeface="Times New Roman"/>
              <a:ea typeface="SimSun"/>
            </a:endParaRPr>
          </a:p>
          <a:p>
            <a:pPr marL="342900" lvl="0" indent="-342900" algn="justLow">
              <a:lnSpc>
                <a:spcPct val="150000"/>
              </a:lnSpc>
              <a:spcAft>
                <a:spcPts val="600"/>
              </a:spcAft>
              <a:buFont typeface="Times New Roman"/>
              <a:buChar char="-"/>
            </a:pPr>
            <a:r>
              <a:rPr lang="en-US" sz="2200" dirty="0" smtClean="0">
                <a:solidFill>
                  <a:srgbClr val="000000"/>
                </a:solidFill>
                <a:latin typeface="Cambria"/>
                <a:ea typeface="SimSun"/>
              </a:rPr>
              <a:t>Its concentration is not so great. </a:t>
            </a:r>
            <a:r>
              <a:rPr lang="en-US" sz="2200" dirty="0" smtClean="0">
                <a:latin typeface="Cambria"/>
                <a:ea typeface="SimSun"/>
              </a:rPr>
              <a:t>So, it doesn’t correct pH </a:t>
            </a:r>
            <a:r>
              <a:rPr lang="en-US" sz="2400" dirty="0" smtClean="0">
                <a:latin typeface="Cambria"/>
                <a:ea typeface="SimSun"/>
              </a:rPr>
              <a:t>completely.  </a:t>
            </a:r>
            <a:endParaRPr lang="en-US" sz="2400" dirty="0"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79432923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1577</TotalTime>
  <Words>1387</Words>
  <Application>Microsoft Office PowerPoint</Application>
  <PresentationFormat>On-screen Show (4:3)</PresentationFormat>
  <Paragraphs>182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1_Office Theme</vt:lpstr>
      <vt:lpstr>ACID BASE BALANCE =REGULATION OF pH</vt:lpstr>
      <vt:lpstr>Objectives </vt:lpstr>
      <vt:lpstr>ACID-BASE BALANCE</vt:lpstr>
      <vt:lpstr>ACID-BASE BALANCE</vt:lpstr>
      <vt:lpstr>Sources of H+ in body</vt:lpstr>
      <vt:lpstr>Importance of H+</vt:lpstr>
      <vt:lpstr>Body defensive mechanisms against pH disturbances</vt:lpstr>
      <vt:lpstr>[A] CHEMICAL BUFFERS</vt:lpstr>
      <vt:lpstr>MAJOR  CHEMICAL BUFFERS 1- Bicarbonate - Carbonic acid system (HCO3 / H2Co3)</vt:lpstr>
      <vt:lpstr>2. Phosphate system: (H2PO4 and HPO4) </vt:lpstr>
      <vt:lpstr>3. Protein Buffer System</vt:lpstr>
      <vt:lpstr>[B] Respiratory regulation of pH</vt:lpstr>
      <vt:lpstr>[B] Respiratory regulation of pH</vt:lpstr>
      <vt:lpstr>[C] Renal regulation of pH</vt:lpstr>
      <vt:lpstr>PowerPoint Presentation</vt:lpstr>
      <vt:lpstr>PowerPoint Presentation</vt:lpstr>
      <vt:lpstr>Acid-Base Imbalances</vt:lpstr>
      <vt:lpstr>Respiratory Acidosis</vt:lpstr>
      <vt:lpstr>Respiratory Alkalosis</vt:lpstr>
      <vt:lpstr>Metabolic Acidosis</vt:lpstr>
      <vt:lpstr>Metabolic Alkalosis</vt:lpstr>
      <vt:lpstr>PowerPoint Presentation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Mujeeb</dc:creator>
  <cp:lastModifiedBy>Hani Mohammed</cp:lastModifiedBy>
  <cp:revision>194</cp:revision>
  <dcterms:created xsi:type="dcterms:W3CDTF">2013-08-26T08:29:22Z</dcterms:created>
  <dcterms:modified xsi:type="dcterms:W3CDTF">2016-05-03T07:01:24Z</dcterms:modified>
</cp:coreProperties>
</file>